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E63946"/>
            </a:solidFill>
            <a:ln w="38100" cap="flat">
              <a:solidFill>
                <a:srgbClr val="E6394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E63946"/>
              </a:solidFill>
              <a:ln w="9525" cap="flat">
                <a:solidFill>
                  <a:srgbClr val="E6394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Y0</c:v>
                  </c:pt>
                  <c:pt idx="1">
                    <c:v>Y1</c:v>
                  </c:pt>
                  <c:pt idx="2">
                    <c:v>Y2</c:v>
                  </c:pt>
                  <c:pt idx="3">
                    <c:v>Y3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138</c:v>
                </c:pt>
                <c:pt idx="2">
                  <c:v>196</c:v>
                </c:pt>
                <c:pt idx="3">
                  <c:v>280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F6F7"/>
        </a:solidFill>
        <a:ln>
          <a:noFill/>
        </a:ln>
        <a:effectLst/>
      </c:spPr>
    </c:plotArea>
    <c:plotVisOnly val="1"/>
    <c:dispBlanksAs val="span"/>
  </c:chart>
  <c:spPr>
    <a:solidFill>
      <a:srgbClr val="F6F6F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on the exit number — every owner in this bracket is building to sell. The pitch: five AI plays, two ready now, three co-created. We are the operator, not a toolkit.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differentiator the bot-crowd can't claim: a human stays in the engagement. AI does the grunt work behind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 on the chips: two are ready now, three are co-created with the client — they get input and shared IP. Don't oversell vapour.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Pilot one. Lowest risk, fastest cash, on the client's own warm data. The 2,000-contact proof is a real build — frame it as contact reactivation, the ladder is the productised next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Strongest co-build candidate to test the JV. Genuinely useful, not yet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£15k land piece and the monthly reporting layer. The board only cares about the multiple — speak that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Dogfood-first: it's how the practice holds margin, then it becomes a sellable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Forward bet. Concept proven on owned domains; productise via co-build.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Honesty slide. Land-and-expand is the spine. Be straight that three are roadmap; it builds trust with a sceptical buyer.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four asks. Pilot one is Gold Digger Pro. Leave them the live page to explore.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77724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E63946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684" y="901964"/>
            <a:ext cx="317480" cy="317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8760" y="84124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 TO DREAM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822960" y="214884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AI plays for your</a:t>
            </a:r>
            <a:endParaRPr lang="en-US" sz="5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number.</a:t>
            </a:r>
            <a:endParaRPr lang="en-US" sz="5200" dirty="0"/>
          </a:p>
        </p:txBody>
      </p:sp>
      <p:sp>
        <p:nvSpPr>
          <p:cNvPr id="6" name="Text 3"/>
          <p:cNvSpPr/>
          <p:nvPr/>
        </p:nvSpPr>
        <p:spPr>
          <a:xfrm>
            <a:off x="841248" y="434340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marketing, built by practitioners — not an engineering shop renting you tools. For £5–50m UK firms with an exit in sight.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41248" y="6126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Equals Five × Articulate</a:t>
            </a:r>
            <a:pPr indent="0" marL="0">
              <a:buNone/>
            </a:pPr>
            <a:r>
              <a:rPr lang="en-US" sz="13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the AI Marketing Operator   ·   for James Weaver &amp; Deirdre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SHIFT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65836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principles haven't changed. The toolkit has.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822960" y="2743200"/>
            <a:ext cx="6217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years of sales and marketing still holds. What changed is the tooling.</a:t>
            </a:r>
            <a:endParaRPr lang="en-US" sz="1700" dirty="0"/>
          </a:p>
          <a:p>
            <a:pPr indent="0" marL="0">
              <a:lnSpc>
                <a:spcPct val="112000"/>
              </a:lnSpc>
              <a:buNone/>
            </a:pPr>
            <a:endParaRPr lang="en-US" sz="17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owners are being sold autonomous-bot hype that ignores how senior people actually buy. We point AI at the unglamorous, high-leverage work and keep a person on the relationship.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543800" y="1371600"/>
            <a:ext cx="3794760" cy="3931920"/>
          </a:xfrm>
          <a:prstGeom prst="roundRect">
            <a:avLst>
              <a:gd name="adj" fmla="val 2169"/>
            </a:avLst>
          </a:prstGeom>
          <a:solidFill>
            <a:srgbClr val="1A1A1A"/>
          </a:solidFill>
          <a:ln/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9560" y="1783080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909560" y="23774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wedge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909560" y="2743200"/>
            <a:ext cx="31546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DB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agency sells you people and hours.</a:t>
            </a:r>
            <a:endParaRPr lang="en-US" sz="2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AMO sells you a number — then proves it.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09560" y="4800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 = AI Marketing Operator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PLAYS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plays. One growth number.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2084832" cy="411480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78992" y="2212848"/>
            <a:ext cx="640080" cy="640080"/>
          </a:xfrm>
          <a:prstGeom prst="roundRect">
            <a:avLst>
              <a:gd name="adj" fmla="val 14286"/>
            </a:avLst>
          </a:prstGeom>
          <a:solidFill>
            <a:srgbClr val="FDEBE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2368296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21992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E6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78992" y="310896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Digger Pro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078992" y="3977640"/>
            <a:ext cx="16276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year of revenue is dead in our database.”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78992" y="55778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· 6.5/10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072384" y="1920240"/>
            <a:ext cx="2084832" cy="4114800"/>
          </a:xfrm>
          <a:prstGeom prst="roundRect">
            <a:avLst>
              <a:gd name="adj" fmla="val 350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328416" y="2212848"/>
            <a:ext cx="6400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64" y="2368296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71416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E6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3328416" y="310896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Growth Model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3328416" y="3977640"/>
            <a:ext cx="16276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does my marketing actually return?”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3328416" y="55778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5321808" y="1920240"/>
            <a:ext cx="2084832" cy="4114800"/>
          </a:xfrm>
          <a:prstGeom prst="roundRect">
            <a:avLst>
              <a:gd name="adj" fmla="val 350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577840" y="2212848"/>
            <a:ext cx="6400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288" y="2368296"/>
            <a:ext cx="329184" cy="32918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720840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E6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5577840" y="310896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Profit X-Ray</a:t>
            </a:r>
            <a:endParaRPr lang="en-US" sz="1650" dirty="0"/>
          </a:p>
        </p:txBody>
      </p:sp>
      <p:sp>
        <p:nvSpPr>
          <p:cNvPr id="23" name="Text 18"/>
          <p:cNvSpPr/>
          <p:nvPr/>
        </p:nvSpPr>
        <p:spPr>
          <a:xfrm>
            <a:off x="5577840" y="3977640"/>
            <a:ext cx="16276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“Which products actually make money?”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5577840" y="55778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7571232" y="1920240"/>
            <a:ext cx="2084832" cy="4114800"/>
          </a:xfrm>
          <a:prstGeom prst="roundRect">
            <a:avLst>
              <a:gd name="adj" fmla="val 350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827264" y="2212848"/>
            <a:ext cx="6400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712" y="2368296"/>
            <a:ext cx="329184" cy="329184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970264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E6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7827264" y="310896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Delivery Multiplier</a:t>
            </a:r>
            <a:endParaRPr lang="en-US" sz="1650" dirty="0"/>
          </a:p>
        </p:txBody>
      </p:sp>
      <p:sp>
        <p:nvSpPr>
          <p:cNvPr id="30" name="Text 24"/>
          <p:cNvSpPr/>
          <p:nvPr/>
        </p:nvSpPr>
        <p:spPr>
          <a:xfrm>
            <a:off x="7827264" y="3977640"/>
            <a:ext cx="16276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can't grow past our senior people.”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7827264" y="55778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9820656" y="1920240"/>
            <a:ext cx="2084832" cy="4114800"/>
          </a:xfrm>
          <a:prstGeom prst="roundRect">
            <a:avLst>
              <a:gd name="adj" fmla="val 350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10076688" y="2212848"/>
            <a:ext cx="6400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2136" y="2368296"/>
            <a:ext cx="329184" cy="329184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1219688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E6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00" dirty="0"/>
          </a:p>
        </p:txBody>
      </p:sp>
      <p:sp>
        <p:nvSpPr>
          <p:cNvPr id="36" name="Text 29"/>
          <p:cNvSpPr/>
          <p:nvPr/>
        </p:nvSpPr>
        <p:spPr>
          <a:xfrm>
            <a:off x="10076688" y="310896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</a:t>
            </a:r>
            <a:endParaRPr lang="en-US" sz="1650" dirty="0"/>
          </a:p>
        </p:txBody>
      </p:sp>
      <p:sp>
        <p:nvSpPr>
          <p:cNvPr id="37" name="Text 30"/>
          <p:cNvSpPr/>
          <p:nvPr/>
        </p:nvSpPr>
        <p:spPr>
          <a:xfrm>
            <a:off x="10076688" y="3977640"/>
            <a:ext cx="16276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“Are we the reply when buyers ask AI?”</a:t>
            </a:r>
            <a:endParaRPr lang="en-US" sz="1300" dirty="0"/>
          </a:p>
        </p:txBody>
      </p:sp>
      <p:sp>
        <p:nvSpPr>
          <p:cNvPr id="38" name="Text 31"/>
          <p:cNvSpPr/>
          <p:nvPr/>
        </p:nvSpPr>
        <p:spPr>
          <a:xfrm>
            <a:off x="10076688" y="557784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50" dirty="0"/>
          </a:p>
        </p:txBody>
      </p:sp>
      <p:sp>
        <p:nvSpPr>
          <p:cNvPr id="39" name="Text 32"/>
          <p:cNvSpPr/>
          <p:nvPr/>
        </p:nvSpPr>
        <p:spPr>
          <a:xfrm>
            <a:off x="822960" y="62636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working build today. Four ideas to co-create. Maturity scored on completeness, competence, capability.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DEB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786384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6400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554480" y="88696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Digger Pro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9601200" y="713232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E63946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0" y="713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· 6.5/10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6126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Reactivate the revenue sitting dead in your own base.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finds who stopped buying, ranks them by value, drafts the opener.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people send it — in their own voice. No bot blast.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Climbs a data ladder: CRM → + invoicing → + ERP, mapped to the actual buyer.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60920" y="1783080"/>
            <a:ext cx="3977640" cy="4160520"/>
          </a:xfrm>
          <a:prstGeom prst="roundRect">
            <a:avLst>
              <a:gd name="adj" fmla="val 2069"/>
            </a:avLst>
          </a:prstGeom>
          <a:solidFill>
            <a:srgbClr val="1A1A1A"/>
          </a:solidFill>
          <a:ln/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68096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80960" y="242316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60–70%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C9C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odds of selling to a past buyer (vs 5–20% cold)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5–25×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C9C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cheaper than winning a new customer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680960" y="5440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on a live reactivation build — 2,000 dormant contacts. (HBR; Marketing Metrics)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DEB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786384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6400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2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554480" y="88696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Profit X-Ray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9601200" y="713232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EDEDED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0" y="713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6126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SKUs — and no idea which ones make money.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turns messy sales and cost data into a clean margin map.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product, customer and channel. Read-only. Days, not weeks.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opener for a big-catalogue business with thin data.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60920" y="1783080"/>
            <a:ext cx="3977640" cy="4160520"/>
          </a:xfrm>
          <a:prstGeom prst="roundRect">
            <a:avLst>
              <a:gd name="adj" fmla="val 206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68096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IN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80960" y="242316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 of margin found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dead product lines to cut.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3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extraction as Gold Digger Pro — one Vault, two plays.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DEB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786384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6400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3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554480" y="88696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Growth Model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9601200" y="713232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EDEDED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0" y="713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6126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budget. See the growth — and the valuation.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every channel: ROAS, performance, scenarios.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the curve, and what it does to your exit multiple.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 planning tool, half the proof that renews the retainer.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60920" y="1783080"/>
            <a:ext cx="3977640" cy="4160520"/>
          </a:xfrm>
          <a:prstGeom prst="roundRect">
            <a:avLst>
              <a:gd name="adj" fmla="val 206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68096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IN → GROWTH OUT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7589520" y="2377440"/>
          <a:ext cx="356616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 9"/>
          <p:cNvSpPr/>
          <p:nvPr/>
        </p:nvSpPr>
        <p:spPr>
          <a:xfrm>
            <a:off x="7680960" y="5440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curve. The real model runs on your numbers.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DEB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786384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6400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4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554480" y="88696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Delivery Multiplier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9601200" y="713232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EDEDED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0" y="713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6126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output without scaling headcount.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job your team is buried under — proposals, pitches, campaigns.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Treble the output with AI on top of proven method.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run it on ourselves first, then sell the proven thing.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60920" y="1783080"/>
            <a:ext cx="3977640" cy="4160520"/>
          </a:xfrm>
          <a:prstGeom prst="roundRect">
            <a:avLst>
              <a:gd name="adj" fmla="val 206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68096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80960" y="242316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4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delivery from the same team.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3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biggest lever on margin — and on the exit multiple.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FDEB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786384"/>
            <a:ext cx="274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54480" y="6400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5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554480" y="886968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9601200" y="713232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EDEDED"/>
          </a:solidFill>
          <a:ln/>
        </p:spPr>
      </p:sp>
      <p:sp>
        <p:nvSpPr>
          <p:cNvPr id="7" name="Text 4"/>
          <p:cNvSpPr/>
          <p:nvPr/>
        </p:nvSpPr>
        <p:spPr>
          <a:xfrm>
            <a:off x="9601200" y="713232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· 3/10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1783080"/>
            <a:ext cx="6126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buyers vet suppliers through AI now. Are you the reply?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68680" y="3108960"/>
            <a:ext cx="60350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Sourced, factual content on domains you own.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to get your firm cited inside AI answers.</a:t>
            </a:r>
            <a:endParaRPr lang="en-US" sz="15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front page — and unclaimed in the UK mid-market.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60920" y="1783080"/>
            <a:ext cx="3977640" cy="4160520"/>
          </a:xfrm>
          <a:prstGeom prst="roundRect">
            <a:avLst>
              <a:gd name="adj" fmla="val 2069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7680960" y="2057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IN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80960" y="242316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Citations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share of the AI answer.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3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senior buyers now do their first research.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PAYS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small. Expand on proof.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3383280" cy="1965960"/>
          </a:xfrm>
          <a:prstGeom prst="roundRect">
            <a:avLst>
              <a:gd name="adj" fmla="val 4186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115568" y="21488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244144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£15k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15568" y="3172968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20-day Discovery. The audit that finds the growth gap.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261104" y="251460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663440" y="1874520"/>
            <a:ext cx="3383280" cy="1965960"/>
          </a:xfrm>
          <a:prstGeom prst="roundRect">
            <a:avLst>
              <a:gd name="adj" fmla="val 4186"/>
            </a:avLst>
          </a:prstGeom>
          <a:solidFill>
            <a:srgbClr val="1A1A1A"/>
          </a:solidFill>
          <a:ln/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956048" y="21488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956048" y="244144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£100k/yr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956048" y="3172968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C9C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Retained programme. The plan, delivered and reported.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01584" y="251460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8503920" y="1874520"/>
            <a:ext cx="3383280" cy="1965960"/>
          </a:xfrm>
          <a:prstGeom prst="roundRect">
            <a:avLst>
              <a:gd name="adj" fmla="val 4186"/>
            </a:avLst>
          </a:prstGeom>
          <a:solidFill>
            <a:srgbClr val="F6F6F7"/>
          </a:solidFill>
          <a:ln w="12700">
            <a:solidFill>
              <a:srgbClr val="E6E6E6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796528" y="21488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796528" y="244144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proof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8796528" y="3172968"/>
            <a:ext cx="2816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Growth Model shows the return every month.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22960" y="4251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operator difference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" y="4617720"/>
            <a:ext cx="3520440" cy="868680"/>
          </a:xfrm>
          <a:prstGeom prst="roundRect">
            <a:avLst>
              <a:gd name="adj" fmla="val 9474"/>
            </a:avLst>
          </a:prstGeom>
          <a:solidFill>
            <a:srgbClr val="FDEBEC"/>
          </a:solidFill>
          <a:ln/>
        </p:spPr>
      </p:sp>
      <p:sp>
        <p:nvSpPr>
          <p:cNvPr id="20" name="Text 18"/>
          <p:cNvSpPr/>
          <p:nvPr/>
        </p:nvSpPr>
        <p:spPr>
          <a:xfrm>
            <a:off x="1051560" y="46177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Practitioner-led, not an engineering shop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26280" y="4617720"/>
            <a:ext cx="3520440" cy="868680"/>
          </a:xfrm>
          <a:prstGeom prst="roundRect">
            <a:avLst>
              <a:gd name="adj" fmla="val 9474"/>
            </a:avLst>
          </a:prstGeom>
          <a:solidFill>
            <a:srgbClr val="FDEBEC"/>
          </a:solidFill>
          <a:ln/>
        </p:spPr>
      </p:sp>
      <p:sp>
        <p:nvSpPr>
          <p:cNvPr id="22" name="Text 20"/>
          <p:cNvSpPr/>
          <p:nvPr/>
        </p:nvSpPr>
        <p:spPr>
          <a:xfrm>
            <a:off x="4754880" y="46177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does the grunt work — a person owns the relationship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229600" y="4617720"/>
            <a:ext cx="3520440" cy="868680"/>
          </a:xfrm>
          <a:prstGeom prst="roundRect">
            <a:avLst>
              <a:gd name="adj" fmla="val 9474"/>
            </a:avLst>
          </a:prstGeom>
          <a:solidFill>
            <a:srgbClr val="FDEBEC"/>
          </a:solidFill>
          <a:ln/>
        </p:spPr>
      </p:sp>
      <p:sp>
        <p:nvSpPr>
          <p:cNvPr id="24" name="Text 22"/>
          <p:cNvSpPr/>
          <p:nvPr/>
        </p:nvSpPr>
        <p:spPr>
          <a:xfrm>
            <a:off x="8458200" y="46177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build, priced to be commercially viable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22960" y="59436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play is a working build — Gold Digger Pro (~6.5/10 on completeness, competence, capability). The other four are early concepts (~3/10): real ideas, co-built from here. Figures are E5's working model.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731520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E63946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3602" y="842162"/>
            <a:ext cx="281635" cy="2816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8760" y="8412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NEED FROM YOU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22960" y="155448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decisions to start.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22960" y="26974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463040" y="27157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economics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463040" y="315468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BDBD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£15k Discovery that lands a £100k retainer, as the headline motion.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263640" y="26974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903720" y="27157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pilot one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903720" y="315468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BDBD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Digger Pro — built, lowest-risk, fastest to a real number.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822960" y="42976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1463040" y="43159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partnership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1463040" y="475488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BDBD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JV / sweat equity / shared IP, and where the build capability sits.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263640" y="42976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6903720" y="43159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 friendly CEO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903720" y="475488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BDBD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client for the first paid Discovery, so phase one is real.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822960" y="62636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 to Dream</a:t>
            </a:r>
            <a:pPr indent="0" marL="0">
              <a:buNone/>
            </a:pPr>
            <a:r>
              <a:rPr lang="en-US" sz="12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Equals Five × Articulate   ·   golddigger-pro.articulate-ai.work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 to Dream — Five AI plays</dc:title>
  <dc:subject>PptxGenJS Presentation</dc:subject>
  <dc:creator>Articulate (Simon, CMO)</dc:creator>
  <cp:lastModifiedBy>Articulate (Simon, CMO)</cp:lastModifiedBy>
  <cp:revision>1</cp:revision>
  <dcterms:created xsi:type="dcterms:W3CDTF">2026-06-26T02:58:50Z</dcterms:created>
  <dcterms:modified xsi:type="dcterms:W3CDTF">2026-06-26T02:58:50Z</dcterms:modified>
</cp:coreProperties>
</file>