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the brief - I've been through all 27 sections properly. Before Tim prices anything, I want to show you how I think we should come at it. Fifteen minutes, nine slides, then a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brief describes six modules, but they're all the same idea: one continuously-updated record per person - candidate, principal, alumni. Recruitment writes to it, deployment reads it, finance reconciles against it. If we get the record right, everything else is either bought or bolted on. If we get it wrong, no software saves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conclusion as the June piece on the time-and-billing idea, applied to the whole brief. Roughly 85 percent of the functionality is a solved problem with a monthly price tag - cancellable next month. The total for the bought stack is five to fifteen k a year. That's the benchmark any build number has to beat.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custom part isn't the platform - it's these four. Notice they're all your methodology, not generic software. That matters for two reasons: they're cheap to build against a working stack, and they're the only part a competitor can't buy next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McKinsey numbers from the June piece. I'm not saying don't build - I'm saying make the build earn its way in, because at our headcount the maintenance lands on fee-earners. Hence the approach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insight: PeopleOS is mostly an operating discipline wearing a software costume. We can run the discipline from Monday - the record, the assessment step, the approval gates - using AI where it saves hours and humans wherever there's a judgement. Tools get bought when the volume justifies them. Tim builds from evidence, not from a 27-section spec.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Deliberately boring plan. Thirty days from now you have a working record, a real hire run through the process, and measured volumes - which means Tim's estimate, when it comes, is priced against reality. And the MD search is the perfect first case, since that's the hire you actually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one is the big one. Deidre's roadmap deliberately parked the talent platform as 'later, client-funded' - if it's now a product play under the AI offering, I design it differently from day one: multi-tenant, sellable. If it's internal, we go even leaner. Either answer is fine - but it has to be answered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role and the immediate next step. If James pushes on 'why not just let Tim build the brief' - the answer is slide 5. If he pushes on speed - the answer is slide 7: we're operational in two weeks, which is faster than any build. Park the day-rate conversation for the follow-up if it doesn't come up naturally.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6454F"/>
        </a:solidFill>
      </p:bgPr>
    </p:bg>
    <p:spTree>
      <p:nvGrpSpPr>
        <p:cNvPr id="1" name=""/>
        <p:cNvGrpSpPr/>
        <p:nvPr/>
      </p:nvGrpSpPr>
      <p:grpSpPr>
        <a:xfrm>
          <a:off x="0" y="0"/>
          <a:ext cx="0" cy="0"/>
          <a:chOff x="0" y="0"/>
          <a:chExt cx="0" cy="0"/>
        </a:xfrm>
      </p:grpSpPr>
      <p:sp>
        <p:nvSpPr>
          <p:cNvPr id="2" name="Text 0"/>
          <p:cNvSpPr/>
          <p:nvPr/>
        </p:nvSpPr>
        <p:spPr>
          <a:xfrm>
            <a:off x="822960" y="2286000"/>
            <a:ext cx="7315200" cy="1005840"/>
          </a:xfrm>
          <a:prstGeom prst="rect">
            <a:avLst/>
          </a:prstGeom>
          <a:noFill/>
          <a:ln/>
        </p:spPr>
        <p:txBody>
          <a:bodyPr wrap="square"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PeopleOS</a:t>
            </a:r>
            <a:endParaRPr lang="en-US" sz="5400" dirty="0"/>
          </a:p>
        </p:txBody>
      </p:sp>
      <p:sp>
        <p:nvSpPr>
          <p:cNvPr id="3" name="Text 1"/>
          <p:cNvSpPr/>
          <p:nvPr/>
        </p:nvSpPr>
        <p:spPr>
          <a:xfrm>
            <a:off x="841248" y="3337560"/>
            <a:ext cx="8229600" cy="548640"/>
          </a:xfrm>
          <a:prstGeom prst="rect">
            <a:avLst/>
          </a:prstGeom>
          <a:noFill/>
          <a:ln/>
        </p:spPr>
        <p:txBody>
          <a:bodyPr wrap="square" rtlCol="0" anchor="ctr"/>
          <a:lstStyle/>
          <a:p>
            <a:pPr indent="0" marL="0">
              <a:buNone/>
            </a:pPr>
            <a:r>
              <a:rPr lang="en-US" sz="2000" dirty="0">
                <a:solidFill>
                  <a:srgbClr val="CFD6DC"/>
                </a:solidFill>
                <a:latin typeface="Calibri" pitchFamily="34" charset="0"/>
                <a:ea typeface="Calibri" pitchFamily="34" charset="-122"/>
                <a:cs typeface="Calibri" pitchFamily="34" charset="-120"/>
              </a:rPr>
              <a:t>First thinking, before we spend anything</a:t>
            </a:r>
            <a:endParaRPr lang="en-US" sz="2000" dirty="0"/>
          </a:p>
        </p:txBody>
      </p:sp>
      <p:sp>
        <p:nvSpPr>
          <p:cNvPr id="4" name="Text 2"/>
          <p:cNvSpPr/>
          <p:nvPr/>
        </p:nvSpPr>
        <p:spPr>
          <a:xfrm>
            <a:off x="841248" y="6035040"/>
            <a:ext cx="7315200" cy="365760"/>
          </a:xfrm>
          <a:prstGeom prst="rect">
            <a:avLst/>
          </a:prstGeom>
          <a:noFill/>
          <a:ln/>
        </p:spPr>
        <p:txBody>
          <a:bodyPr wrap="square" rtlCol="0" anchor="ctr"/>
          <a:lstStyle/>
          <a:p>
            <a:pPr indent="0" marL="0">
              <a:buNone/>
            </a:pPr>
            <a:r>
              <a:rPr lang="en-US" sz="1300" dirty="0">
                <a:solidFill>
                  <a:srgbClr val="9AA6AE"/>
                </a:solidFill>
                <a:latin typeface="Calibri" pitchFamily="34" charset="0"/>
                <a:ea typeface="Calibri" pitchFamily="34" charset="-122"/>
                <a:cs typeface="Calibri" pitchFamily="34" charset="-120"/>
              </a:rPr>
              <a:t>Anthony Booth  ·  for James  ·  29 July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212121"/>
                </a:solidFill>
                <a:latin typeface="Cambria" pitchFamily="34" charset="0"/>
                <a:ea typeface="Cambria" pitchFamily="34" charset="-122"/>
                <a:cs typeface="Cambria" pitchFamily="34" charset="-120"/>
              </a:rPr>
              <a:t>What you're really building</a:t>
            </a:r>
            <a:endParaRPr lang="en-US" sz="3200" dirty="0"/>
          </a:p>
        </p:txBody>
      </p:sp>
      <p:sp>
        <p:nvSpPr>
          <p:cNvPr id="3" name="Text 1"/>
          <p:cNvSpPr/>
          <p:nvPr/>
        </p:nvSpPr>
        <p:spPr>
          <a:xfrm>
            <a:off x="822960" y="1234440"/>
            <a:ext cx="10058400" cy="457200"/>
          </a:xfrm>
          <a:prstGeom prst="rect">
            <a:avLst/>
          </a:prstGeom>
          <a:noFill/>
          <a:ln/>
        </p:spPr>
        <p:txBody>
          <a:bodyPr wrap="square" rtlCol="0" anchor="ctr"/>
          <a:lstStyle/>
          <a:p>
            <a:pPr indent="0" marL="0">
              <a:buNone/>
            </a:pPr>
            <a:r>
              <a:rPr lang="en-US" sz="1700" dirty="0">
                <a:solidFill>
                  <a:srgbClr val="36454F"/>
                </a:solidFill>
                <a:latin typeface="Calibri" pitchFamily="34" charset="0"/>
                <a:ea typeface="Calibri" pitchFamily="34" charset="-122"/>
                <a:cs typeface="Calibri" pitchFamily="34" charset="-120"/>
              </a:rPr>
              <a:t>One trusted record per person — everything else hangs off it.</a:t>
            </a:r>
            <a:endParaRPr lang="en-US" sz="1700" dirty="0"/>
          </a:p>
        </p:txBody>
      </p:sp>
      <p:sp>
        <p:nvSpPr>
          <p:cNvPr id="4" name="Shape 2"/>
          <p:cNvSpPr/>
          <p:nvPr/>
        </p:nvSpPr>
        <p:spPr>
          <a:xfrm>
            <a:off x="5001768" y="3017520"/>
            <a:ext cx="2194560" cy="2194560"/>
          </a:xfrm>
          <a:prstGeom prst="ellipse">
            <a:avLst/>
          </a:prstGeom>
          <a:solidFill>
            <a:srgbClr val="36454F"/>
          </a:solidFill>
          <a:ln/>
        </p:spPr>
      </p:sp>
      <p:sp>
        <p:nvSpPr>
          <p:cNvPr id="5" name="Text 3"/>
          <p:cNvSpPr/>
          <p:nvPr/>
        </p:nvSpPr>
        <p:spPr>
          <a:xfrm>
            <a:off x="5001768" y="3017520"/>
            <a:ext cx="2194560" cy="2194560"/>
          </a:xfrm>
          <a:prstGeom prst="rect">
            <a:avLst/>
          </a:prstGeom>
          <a:noFill/>
          <a:ln/>
        </p:spPr>
        <p:txBody>
          <a:bodyPr wrap="square"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THE PERSON</a:t>
            </a:r>
            <a:endParaRPr lang="en-US" sz="1400" dirty="0"/>
          </a:p>
          <a:p>
            <a:pPr algn="ctr" indent="0" marL="0">
              <a:buNone/>
            </a:pPr>
            <a:r>
              <a:rPr lang="en-US" sz="1400" b="1" dirty="0">
                <a:solidFill>
                  <a:srgbClr val="FFFFFF"/>
                </a:solidFill>
                <a:latin typeface="Calibri" pitchFamily="34" charset="0"/>
                <a:ea typeface="Calibri" pitchFamily="34" charset="-122"/>
                <a:cs typeface="Calibri" pitchFamily="34" charset="-120"/>
              </a:rPr>
              <a:t>RECORD</a:t>
            </a:r>
            <a:endParaRPr lang="en-US" sz="1400" dirty="0"/>
          </a:p>
        </p:txBody>
      </p:sp>
      <p:sp>
        <p:nvSpPr>
          <p:cNvPr id="6" name="Shape 4"/>
          <p:cNvSpPr/>
          <p:nvPr/>
        </p:nvSpPr>
        <p:spPr>
          <a:xfrm>
            <a:off x="2011680" y="2331720"/>
            <a:ext cx="1920240" cy="566928"/>
          </a:xfrm>
          <a:prstGeom prst="roundRect">
            <a:avLst>
              <a:gd name="adj" fmla="val 12903"/>
            </a:avLst>
          </a:prstGeom>
          <a:solidFill>
            <a:srgbClr val="F2F2F2"/>
          </a:solidFill>
          <a:ln w="12700">
            <a:solidFill>
              <a:srgbClr val="D9DEE3"/>
            </a:solidFill>
            <a:prstDash val="solid"/>
          </a:ln>
        </p:spPr>
      </p:sp>
      <p:sp>
        <p:nvSpPr>
          <p:cNvPr id="7" name="Text 5"/>
          <p:cNvSpPr/>
          <p:nvPr/>
        </p:nvSpPr>
        <p:spPr>
          <a:xfrm>
            <a:off x="2011680" y="2331720"/>
            <a:ext cx="1920240" cy="566928"/>
          </a:xfrm>
          <a:prstGeom prst="rect">
            <a:avLst/>
          </a:prstGeom>
          <a:noFill/>
          <a:ln/>
        </p:spPr>
        <p:txBody>
          <a:bodyPr wrap="square" lIns="0" tIns="0" rIns="0" bIns="0" rtlCol="0" anchor="ctr"/>
          <a:lstStyle/>
          <a:p>
            <a:pPr algn="ctr" indent="0" marL="0">
              <a:buNone/>
            </a:pPr>
            <a:r>
              <a:rPr lang="en-US" sz="1400" dirty="0">
                <a:solidFill>
                  <a:srgbClr val="212121"/>
                </a:solidFill>
                <a:latin typeface="Calibri" pitchFamily="34" charset="0"/>
                <a:ea typeface="Calibri" pitchFamily="34" charset="-122"/>
                <a:cs typeface="Calibri" pitchFamily="34" charset="-120"/>
              </a:rPr>
              <a:t>Recruit</a:t>
            </a:r>
            <a:endParaRPr lang="en-US" sz="1400" dirty="0"/>
          </a:p>
        </p:txBody>
      </p:sp>
      <p:sp>
        <p:nvSpPr>
          <p:cNvPr id="8" name="Shape 6"/>
          <p:cNvSpPr/>
          <p:nvPr/>
        </p:nvSpPr>
        <p:spPr>
          <a:xfrm>
            <a:off x="8183880" y="2331720"/>
            <a:ext cx="1920240" cy="566928"/>
          </a:xfrm>
          <a:prstGeom prst="roundRect">
            <a:avLst>
              <a:gd name="adj" fmla="val 12903"/>
            </a:avLst>
          </a:prstGeom>
          <a:solidFill>
            <a:srgbClr val="F2F2F2"/>
          </a:solidFill>
          <a:ln w="12700">
            <a:solidFill>
              <a:srgbClr val="D9DEE3"/>
            </a:solidFill>
            <a:prstDash val="solid"/>
          </a:ln>
        </p:spPr>
      </p:sp>
      <p:sp>
        <p:nvSpPr>
          <p:cNvPr id="9" name="Text 7"/>
          <p:cNvSpPr/>
          <p:nvPr/>
        </p:nvSpPr>
        <p:spPr>
          <a:xfrm>
            <a:off x="8183880" y="2331720"/>
            <a:ext cx="1920240" cy="566928"/>
          </a:xfrm>
          <a:prstGeom prst="rect">
            <a:avLst/>
          </a:prstGeom>
          <a:noFill/>
          <a:ln/>
        </p:spPr>
        <p:txBody>
          <a:bodyPr wrap="square" lIns="0" tIns="0" rIns="0" bIns="0" rtlCol="0" anchor="ctr"/>
          <a:lstStyle/>
          <a:p>
            <a:pPr algn="ctr" indent="0" marL="0">
              <a:buNone/>
            </a:pPr>
            <a:r>
              <a:rPr lang="en-US" sz="1400" dirty="0">
                <a:solidFill>
                  <a:srgbClr val="212121"/>
                </a:solidFill>
                <a:latin typeface="Calibri" pitchFamily="34" charset="0"/>
                <a:ea typeface="Calibri" pitchFamily="34" charset="-122"/>
                <a:cs typeface="Calibri" pitchFamily="34" charset="-120"/>
              </a:rPr>
              <a:t>Assess</a:t>
            </a:r>
            <a:endParaRPr lang="en-US" sz="1400" dirty="0"/>
          </a:p>
        </p:txBody>
      </p:sp>
      <p:sp>
        <p:nvSpPr>
          <p:cNvPr id="10" name="Shape 8"/>
          <p:cNvSpPr/>
          <p:nvPr/>
        </p:nvSpPr>
        <p:spPr>
          <a:xfrm>
            <a:off x="1371600" y="4206240"/>
            <a:ext cx="1920240" cy="566928"/>
          </a:xfrm>
          <a:prstGeom prst="roundRect">
            <a:avLst>
              <a:gd name="adj" fmla="val 12903"/>
            </a:avLst>
          </a:prstGeom>
          <a:solidFill>
            <a:srgbClr val="F2F2F2"/>
          </a:solidFill>
          <a:ln w="12700">
            <a:solidFill>
              <a:srgbClr val="D9DEE3"/>
            </a:solidFill>
            <a:prstDash val="solid"/>
          </a:ln>
        </p:spPr>
      </p:sp>
      <p:sp>
        <p:nvSpPr>
          <p:cNvPr id="11" name="Text 9"/>
          <p:cNvSpPr/>
          <p:nvPr/>
        </p:nvSpPr>
        <p:spPr>
          <a:xfrm>
            <a:off x="1371600" y="4206240"/>
            <a:ext cx="1920240" cy="566928"/>
          </a:xfrm>
          <a:prstGeom prst="rect">
            <a:avLst/>
          </a:prstGeom>
          <a:noFill/>
          <a:ln/>
        </p:spPr>
        <p:txBody>
          <a:bodyPr wrap="square" lIns="0" tIns="0" rIns="0" bIns="0" rtlCol="0" anchor="ctr"/>
          <a:lstStyle/>
          <a:p>
            <a:pPr algn="ctr" indent="0" marL="0">
              <a:buNone/>
            </a:pPr>
            <a:r>
              <a:rPr lang="en-US" sz="1400" dirty="0">
                <a:solidFill>
                  <a:srgbClr val="212121"/>
                </a:solidFill>
                <a:latin typeface="Calibri" pitchFamily="34" charset="0"/>
                <a:ea typeface="Calibri" pitchFamily="34" charset="-122"/>
                <a:cs typeface="Calibri" pitchFamily="34" charset="-120"/>
              </a:rPr>
              <a:t>Onboard</a:t>
            </a:r>
            <a:endParaRPr lang="en-US" sz="1400" dirty="0"/>
          </a:p>
        </p:txBody>
      </p:sp>
      <p:sp>
        <p:nvSpPr>
          <p:cNvPr id="12" name="Shape 10"/>
          <p:cNvSpPr/>
          <p:nvPr/>
        </p:nvSpPr>
        <p:spPr>
          <a:xfrm>
            <a:off x="8869680" y="4206240"/>
            <a:ext cx="1920240" cy="566928"/>
          </a:xfrm>
          <a:prstGeom prst="roundRect">
            <a:avLst>
              <a:gd name="adj" fmla="val 12903"/>
            </a:avLst>
          </a:prstGeom>
          <a:solidFill>
            <a:srgbClr val="F2F2F2"/>
          </a:solidFill>
          <a:ln w="12700">
            <a:solidFill>
              <a:srgbClr val="D9DEE3"/>
            </a:solidFill>
            <a:prstDash val="solid"/>
          </a:ln>
        </p:spPr>
      </p:sp>
      <p:sp>
        <p:nvSpPr>
          <p:cNvPr id="13" name="Text 11"/>
          <p:cNvSpPr/>
          <p:nvPr/>
        </p:nvSpPr>
        <p:spPr>
          <a:xfrm>
            <a:off x="8869680" y="4206240"/>
            <a:ext cx="1920240" cy="566928"/>
          </a:xfrm>
          <a:prstGeom prst="rect">
            <a:avLst/>
          </a:prstGeom>
          <a:noFill/>
          <a:ln/>
        </p:spPr>
        <p:txBody>
          <a:bodyPr wrap="square" lIns="0" tIns="0" rIns="0" bIns="0" rtlCol="0" anchor="ctr"/>
          <a:lstStyle/>
          <a:p>
            <a:pPr algn="ctr" indent="0" marL="0">
              <a:buNone/>
            </a:pPr>
            <a:r>
              <a:rPr lang="en-US" sz="1400" dirty="0">
                <a:solidFill>
                  <a:srgbClr val="212121"/>
                </a:solidFill>
                <a:latin typeface="Calibri" pitchFamily="34" charset="0"/>
                <a:ea typeface="Calibri" pitchFamily="34" charset="-122"/>
                <a:cs typeface="Calibri" pitchFamily="34" charset="-120"/>
              </a:rPr>
              <a:t>Deploy</a:t>
            </a:r>
            <a:endParaRPr lang="en-US" sz="1400" dirty="0"/>
          </a:p>
        </p:txBody>
      </p:sp>
      <p:sp>
        <p:nvSpPr>
          <p:cNvPr id="14" name="Shape 12"/>
          <p:cNvSpPr/>
          <p:nvPr/>
        </p:nvSpPr>
        <p:spPr>
          <a:xfrm>
            <a:off x="5093208" y="5806440"/>
            <a:ext cx="1920240" cy="566928"/>
          </a:xfrm>
          <a:prstGeom prst="roundRect">
            <a:avLst>
              <a:gd name="adj" fmla="val 12903"/>
            </a:avLst>
          </a:prstGeom>
          <a:solidFill>
            <a:srgbClr val="F2F2F2"/>
          </a:solidFill>
          <a:ln w="12700">
            <a:solidFill>
              <a:srgbClr val="D9DEE3"/>
            </a:solidFill>
            <a:prstDash val="solid"/>
          </a:ln>
        </p:spPr>
      </p:sp>
      <p:sp>
        <p:nvSpPr>
          <p:cNvPr id="15" name="Text 13"/>
          <p:cNvSpPr/>
          <p:nvPr/>
        </p:nvSpPr>
        <p:spPr>
          <a:xfrm>
            <a:off x="5093208" y="5806440"/>
            <a:ext cx="1920240" cy="566928"/>
          </a:xfrm>
          <a:prstGeom prst="rect">
            <a:avLst/>
          </a:prstGeom>
          <a:noFill/>
          <a:ln/>
        </p:spPr>
        <p:txBody>
          <a:bodyPr wrap="square" lIns="0" tIns="0" rIns="0" bIns="0" rtlCol="0" anchor="ctr"/>
          <a:lstStyle/>
          <a:p>
            <a:pPr algn="ctr" indent="0" marL="0">
              <a:buNone/>
            </a:pPr>
            <a:r>
              <a:rPr lang="en-US" sz="1400" dirty="0">
                <a:solidFill>
                  <a:srgbClr val="212121"/>
                </a:solidFill>
                <a:latin typeface="Calibri" pitchFamily="34" charset="0"/>
                <a:ea typeface="Calibri" pitchFamily="34" charset="-122"/>
                <a:cs typeface="Calibri" pitchFamily="34" charset="-120"/>
              </a:rPr>
              <a:t>Time &amp; money</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212121"/>
                </a:solidFill>
                <a:latin typeface="Cambria" pitchFamily="34" charset="0"/>
                <a:ea typeface="Cambria" pitchFamily="34" charset="-122"/>
                <a:cs typeface="Cambria" pitchFamily="34" charset="-120"/>
              </a:rPr>
              <a:t>Most of this already exists</a:t>
            </a:r>
            <a:endParaRPr lang="en-US" sz="3200" dirty="0"/>
          </a:p>
        </p:txBody>
      </p:sp>
      <p:sp>
        <p:nvSpPr>
          <p:cNvPr id="3" name="Text 1"/>
          <p:cNvSpPr/>
          <p:nvPr/>
        </p:nvSpPr>
        <p:spPr>
          <a:xfrm>
            <a:off x="822960" y="1234440"/>
            <a:ext cx="10058400" cy="457200"/>
          </a:xfrm>
          <a:prstGeom prst="rect">
            <a:avLst/>
          </a:prstGeom>
          <a:noFill/>
          <a:ln/>
        </p:spPr>
        <p:txBody>
          <a:bodyPr wrap="square" rtlCol="0" anchor="ctr"/>
          <a:lstStyle/>
          <a:p>
            <a:pPr indent="0" marL="0">
              <a:buNone/>
            </a:pPr>
            <a:r>
              <a:rPr lang="en-US" sz="1700" dirty="0">
                <a:solidFill>
                  <a:srgbClr val="36454F"/>
                </a:solidFill>
                <a:latin typeface="Calibri" pitchFamily="34" charset="0"/>
                <a:ea typeface="Calibri" pitchFamily="34" charset="-122"/>
                <a:cs typeface="Calibri" pitchFamily="34" charset="-120"/>
              </a:rPr>
              <a:t>I mapped the brief module by module against the market.</a:t>
            </a:r>
            <a:endParaRPr lang="en-US" sz="1700" dirty="0"/>
          </a:p>
        </p:txBody>
      </p:sp>
      <p:sp>
        <p:nvSpPr>
          <p:cNvPr id="4" name="Shape 2"/>
          <p:cNvSpPr/>
          <p:nvPr/>
        </p:nvSpPr>
        <p:spPr>
          <a:xfrm>
            <a:off x="822960" y="2286000"/>
            <a:ext cx="8595360" cy="914400"/>
          </a:xfrm>
          <a:prstGeom prst="rect">
            <a:avLst/>
          </a:prstGeom>
          <a:solidFill>
            <a:srgbClr val="36454F"/>
          </a:solidFill>
          <a:ln/>
        </p:spPr>
      </p:sp>
      <p:sp>
        <p:nvSpPr>
          <p:cNvPr id="5" name="Shape 3"/>
          <p:cNvSpPr/>
          <p:nvPr/>
        </p:nvSpPr>
        <p:spPr>
          <a:xfrm>
            <a:off x="9418320" y="2286000"/>
            <a:ext cx="1965960" cy="914400"/>
          </a:xfrm>
          <a:prstGeom prst="rect">
            <a:avLst/>
          </a:prstGeom>
          <a:solidFill>
            <a:srgbClr val="CC00CC"/>
          </a:solidFill>
          <a:ln/>
        </p:spPr>
      </p:sp>
      <p:sp>
        <p:nvSpPr>
          <p:cNvPr id="6" name="Text 4"/>
          <p:cNvSpPr/>
          <p:nvPr/>
        </p:nvSpPr>
        <p:spPr>
          <a:xfrm>
            <a:off x="1005840" y="2286000"/>
            <a:ext cx="7315200" cy="91440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~85%  ·  buy it or glue it</a:t>
            </a:r>
            <a:endParaRPr lang="en-US" sz="1800" dirty="0"/>
          </a:p>
        </p:txBody>
      </p:sp>
      <p:sp>
        <p:nvSpPr>
          <p:cNvPr id="7" name="Text 5"/>
          <p:cNvSpPr/>
          <p:nvPr/>
        </p:nvSpPr>
        <p:spPr>
          <a:xfrm>
            <a:off x="9418320" y="2286000"/>
            <a:ext cx="1965960" cy="9144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15%</a:t>
            </a:r>
            <a:endParaRPr lang="en-US" sz="1800" dirty="0"/>
          </a:p>
        </p:txBody>
      </p:sp>
      <p:sp>
        <p:nvSpPr>
          <p:cNvPr id="8" name="Text 6"/>
          <p:cNvSpPr/>
          <p:nvPr/>
        </p:nvSpPr>
        <p:spPr>
          <a:xfrm>
            <a:off x="822960" y="3657600"/>
            <a:ext cx="6035040" cy="548640"/>
          </a:xfrm>
          <a:prstGeom prst="rect">
            <a:avLst/>
          </a:prstGeom>
          <a:noFill/>
          <a:ln/>
        </p:spPr>
        <p:txBody>
          <a:bodyPr wrap="square" rtlCol="0" anchor="ctr"/>
          <a:lstStyle/>
          <a:p>
            <a:pPr indent="0" marL="0">
              <a:buNone/>
            </a:pPr>
            <a:r>
              <a:rPr lang="en-US" sz="1400" dirty="0">
                <a:solidFill>
                  <a:srgbClr val="212121"/>
                </a:solidFill>
                <a:latin typeface="Calibri" pitchFamily="34" charset="0"/>
                <a:ea typeface="Calibri" pitchFamily="34" charset="-122"/>
                <a:cs typeface="Calibri" pitchFamily="34" charset="-120"/>
              </a:rPr>
              <a:t>Hiring pipeline, candidate database, AI screening</a:t>
            </a:r>
            <a:endParaRPr lang="en-US" sz="1400" dirty="0"/>
          </a:p>
        </p:txBody>
      </p:sp>
      <p:sp>
        <p:nvSpPr>
          <p:cNvPr id="9" name="Text 7"/>
          <p:cNvSpPr/>
          <p:nvPr/>
        </p:nvSpPr>
        <p:spPr>
          <a:xfrm>
            <a:off x="7040880" y="3657600"/>
            <a:ext cx="4297680" cy="548640"/>
          </a:xfrm>
          <a:prstGeom prst="rect">
            <a:avLst/>
          </a:prstGeom>
          <a:noFill/>
          <a:ln/>
        </p:spPr>
        <p:txBody>
          <a:bodyPr wrap="square" rtlCol="0" anchor="ctr"/>
          <a:lstStyle/>
          <a:p>
            <a:pPr indent="0" marL="0">
              <a:buNone/>
            </a:pPr>
            <a:r>
              <a:rPr lang="en-US" sz="1400" i="1" dirty="0">
                <a:solidFill>
                  <a:srgbClr val="8A9299"/>
                </a:solidFill>
                <a:latin typeface="Calibri" pitchFamily="34" charset="0"/>
                <a:ea typeface="Calibri" pitchFamily="34" charset="-122"/>
                <a:cs typeface="Calibri" pitchFamily="34" charset="-120"/>
              </a:rPr>
              <a:t>an ATS — roughly £50–150 a month all-in</a:t>
            </a:r>
            <a:endParaRPr lang="en-US" sz="1400" dirty="0"/>
          </a:p>
        </p:txBody>
      </p:sp>
      <p:sp>
        <p:nvSpPr>
          <p:cNvPr id="10" name="Text 8"/>
          <p:cNvSpPr/>
          <p:nvPr/>
        </p:nvSpPr>
        <p:spPr>
          <a:xfrm>
            <a:off x="822960" y="4315968"/>
            <a:ext cx="6035040" cy="548640"/>
          </a:xfrm>
          <a:prstGeom prst="rect">
            <a:avLst/>
          </a:prstGeom>
          <a:noFill/>
          <a:ln/>
        </p:spPr>
        <p:txBody>
          <a:bodyPr wrap="square" rtlCol="0" anchor="ctr"/>
          <a:lstStyle/>
          <a:p>
            <a:pPr indent="0" marL="0">
              <a:buNone/>
            </a:pPr>
            <a:r>
              <a:rPr lang="en-US" sz="1400" dirty="0">
                <a:solidFill>
                  <a:srgbClr val="212121"/>
                </a:solidFill>
                <a:latin typeface="Calibri" pitchFamily="34" charset="0"/>
                <a:ea typeface="Calibri" pitchFamily="34" charset="-122"/>
                <a:cs typeface="Calibri" pitchFamily="34" charset="-120"/>
              </a:rPr>
              <a:t>Timesheets, approvals, capacity, month-end lock</a:t>
            </a:r>
            <a:endParaRPr lang="en-US" sz="1400" dirty="0"/>
          </a:p>
        </p:txBody>
      </p:sp>
      <p:sp>
        <p:nvSpPr>
          <p:cNvPr id="11" name="Text 9"/>
          <p:cNvSpPr/>
          <p:nvPr/>
        </p:nvSpPr>
        <p:spPr>
          <a:xfrm>
            <a:off x="7040880" y="4315968"/>
            <a:ext cx="4297680" cy="548640"/>
          </a:xfrm>
          <a:prstGeom prst="rect">
            <a:avLst/>
          </a:prstGeom>
          <a:noFill/>
          <a:ln/>
        </p:spPr>
        <p:txBody>
          <a:bodyPr wrap="square" rtlCol="0" anchor="ctr"/>
          <a:lstStyle/>
          <a:p>
            <a:pPr indent="0" marL="0">
              <a:buNone/>
            </a:pPr>
            <a:r>
              <a:rPr lang="en-US" sz="1400" i="1" dirty="0">
                <a:solidFill>
                  <a:srgbClr val="8A9299"/>
                </a:solidFill>
                <a:latin typeface="Calibri" pitchFamily="34" charset="0"/>
                <a:ea typeface="Calibri" pitchFamily="34" charset="-122"/>
                <a:cs typeface="Calibri" pitchFamily="34" charset="-120"/>
              </a:rPr>
              <a:t>a services tool (PSA) — £10–50 a user</a:t>
            </a:r>
            <a:endParaRPr lang="en-US" sz="1400" dirty="0"/>
          </a:p>
        </p:txBody>
      </p:sp>
      <p:sp>
        <p:nvSpPr>
          <p:cNvPr id="12" name="Text 10"/>
          <p:cNvSpPr/>
          <p:nvPr/>
        </p:nvSpPr>
        <p:spPr>
          <a:xfrm>
            <a:off x="822960" y="4974336"/>
            <a:ext cx="6035040" cy="548640"/>
          </a:xfrm>
          <a:prstGeom prst="rect">
            <a:avLst/>
          </a:prstGeom>
          <a:noFill/>
          <a:ln/>
        </p:spPr>
        <p:txBody>
          <a:bodyPr wrap="square" rtlCol="0" anchor="ctr"/>
          <a:lstStyle/>
          <a:p>
            <a:pPr indent="0" marL="0">
              <a:buNone/>
            </a:pPr>
            <a:r>
              <a:rPr lang="en-US" sz="1400" dirty="0">
                <a:solidFill>
                  <a:srgbClr val="212121"/>
                </a:solidFill>
                <a:latin typeface="Calibri" pitchFamily="34" charset="0"/>
                <a:ea typeface="Calibri" pitchFamily="34" charset="-122"/>
                <a:cs typeface="Calibri" pitchFamily="34" charset="-120"/>
              </a:rPr>
              <a:t>Invoice checked against agreement and approved time</a:t>
            </a:r>
            <a:endParaRPr lang="en-US" sz="1400" dirty="0"/>
          </a:p>
        </p:txBody>
      </p:sp>
      <p:sp>
        <p:nvSpPr>
          <p:cNvPr id="13" name="Text 11"/>
          <p:cNvSpPr/>
          <p:nvPr/>
        </p:nvSpPr>
        <p:spPr>
          <a:xfrm>
            <a:off x="7040880" y="4974336"/>
            <a:ext cx="4297680" cy="548640"/>
          </a:xfrm>
          <a:prstGeom prst="rect">
            <a:avLst/>
          </a:prstGeom>
          <a:noFill/>
          <a:ln/>
        </p:spPr>
        <p:txBody>
          <a:bodyPr wrap="square" rtlCol="0" anchor="ctr"/>
          <a:lstStyle/>
          <a:p>
            <a:pPr indent="0" marL="0">
              <a:buNone/>
            </a:pPr>
            <a:r>
              <a:rPr lang="en-US" sz="1400" i="1" dirty="0">
                <a:solidFill>
                  <a:srgbClr val="8A9299"/>
                </a:solidFill>
                <a:latin typeface="Calibri" pitchFamily="34" charset="0"/>
                <a:ea typeface="Calibri" pitchFamily="34" charset="-122"/>
                <a:cs typeface="Calibri" pitchFamily="34" charset="-120"/>
              </a:rPr>
              <a:t>standard AP matching — about £3 an invoice</a:t>
            </a:r>
            <a:endParaRPr lang="en-US" sz="1400" dirty="0"/>
          </a:p>
        </p:txBody>
      </p:sp>
      <p:sp>
        <p:nvSpPr>
          <p:cNvPr id="14" name="Text 12"/>
          <p:cNvSpPr/>
          <p:nvPr/>
        </p:nvSpPr>
        <p:spPr>
          <a:xfrm>
            <a:off x="822960" y="5632704"/>
            <a:ext cx="6035040" cy="548640"/>
          </a:xfrm>
          <a:prstGeom prst="rect">
            <a:avLst/>
          </a:prstGeom>
          <a:noFill/>
          <a:ln/>
        </p:spPr>
        <p:txBody>
          <a:bodyPr wrap="square" rtlCol="0" anchor="ctr"/>
          <a:lstStyle/>
          <a:p>
            <a:pPr indent="0" marL="0">
              <a:buNone/>
            </a:pPr>
            <a:r>
              <a:rPr lang="en-US" sz="1400" dirty="0">
                <a:solidFill>
                  <a:srgbClr val="212121"/>
                </a:solidFill>
                <a:latin typeface="Calibri" pitchFamily="34" charset="0"/>
                <a:ea typeface="Calibri" pitchFamily="34" charset="-122"/>
                <a:cs typeface="Calibri" pitchFamily="34" charset="-120"/>
              </a:rPr>
              <a:t>Onboarding checklists, document sign-off</a:t>
            </a:r>
            <a:endParaRPr lang="en-US" sz="1400" dirty="0"/>
          </a:p>
        </p:txBody>
      </p:sp>
      <p:sp>
        <p:nvSpPr>
          <p:cNvPr id="15" name="Text 13"/>
          <p:cNvSpPr/>
          <p:nvPr/>
        </p:nvSpPr>
        <p:spPr>
          <a:xfrm>
            <a:off x="7040880" y="5632704"/>
            <a:ext cx="4297680" cy="548640"/>
          </a:xfrm>
          <a:prstGeom prst="rect">
            <a:avLst/>
          </a:prstGeom>
          <a:noFill/>
          <a:ln/>
        </p:spPr>
        <p:txBody>
          <a:bodyPr wrap="square" rtlCol="0" anchor="ctr"/>
          <a:lstStyle/>
          <a:p>
            <a:pPr indent="0" marL="0">
              <a:buNone/>
            </a:pPr>
            <a:r>
              <a:rPr lang="en-US" sz="1400" i="1" dirty="0">
                <a:solidFill>
                  <a:srgbClr val="8A9299"/>
                </a:solidFill>
                <a:latin typeface="Calibri" pitchFamily="34" charset="0"/>
                <a:ea typeface="Calibri" pitchFamily="34" charset="-122"/>
                <a:cs typeface="Calibri" pitchFamily="34" charset="-120"/>
              </a:rPr>
              <a:t>commodity — or honestly, Notion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212121"/>
                </a:solidFill>
                <a:latin typeface="Cambria" pitchFamily="34" charset="0"/>
                <a:ea typeface="Cambria" pitchFamily="34" charset="-122"/>
                <a:cs typeface="Cambria" pitchFamily="34" charset="-120"/>
              </a:rPr>
              <a:t>The 15% worth owning</a:t>
            </a:r>
            <a:endParaRPr lang="en-US" sz="3200" dirty="0"/>
          </a:p>
        </p:txBody>
      </p:sp>
      <p:sp>
        <p:nvSpPr>
          <p:cNvPr id="3" name="Text 1"/>
          <p:cNvSpPr/>
          <p:nvPr/>
        </p:nvSpPr>
        <p:spPr>
          <a:xfrm>
            <a:off x="822960" y="1234440"/>
            <a:ext cx="10058400" cy="457200"/>
          </a:xfrm>
          <a:prstGeom prst="rect">
            <a:avLst/>
          </a:prstGeom>
          <a:noFill/>
          <a:ln/>
        </p:spPr>
        <p:txBody>
          <a:bodyPr wrap="square" rtlCol="0" anchor="ctr"/>
          <a:lstStyle/>
          <a:p>
            <a:pPr indent="0" marL="0">
              <a:buNone/>
            </a:pPr>
            <a:r>
              <a:rPr lang="en-US" sz="1700" dirty="0">
                <a:solidFill>
                  <a:srgbClr val="36454F"/>
                </a:solidFill>
                <a:latin typeface="Calibri" pitchFamily="34" charset="0"/>
                <a:ea typeface="Calibri" pitchFamily="34" charset="-122"/>
                <a:cs typeface="Calibri" pitchFamily="34" charset="-120"/>
              </a:rPr>
              <a:t>Nobody sells these — and they're genuinely yours.</a:t>
            </a:r>
            <a:endParaRPr lang="en-US" sz="1700" dirty="0"/>
          </a:p>
        </p:txBody>
      </p:sp>
      <p:sp>
        <p:nvSpPr>
          <p:cNvPr id="4" name="Shape 2"/>
          <p:cNvSpPr/>
          <p:nvPr/>
        </p:nvSpPr>
        <p:spPr>
          <a:xfrm>
            <a:off x="822960" y="2148840"/>
            <a:ext cx="5120640" cy="1920240"/>
          </a:xfrm>
          <a:prstGeom prst="roundRect">
            <a:avLst>
              <a:gd name="adj" fmla="val 3810"/>
            </a:avLst>
          </a:prstGeom>
          <a:solidFill>
            <a:srgbClr val="F2F2F2"/>
          </a:solidFill>
          <a:ln/>
        </p:spPr>
      </p:sp>
      <p:sp>
        <p:nvSpPr>
          <p:cNvPr id="5" name="Text 3"/>
          <p:cNvSpPr/>
          <p:nvPr/>
        </p:nvSpPr>
        <p:spPr>
          <a:xfrm>
            <a:off x="1097280" y="2350008"/>
            <a:ext cx="4572000" cy="411480"/>
          </a:xfrm>
          <a:prstGeom prst="rect">
            <a:avLst/>
          </a:prstGeom>
          <a:noFill/>
          <a:ln/>
        </p:spPr>
        <p:txBody>
          <a:bodyPr wrap="square" rtlCol="0" anchor="ctr"/>
          <a:lstStyle/>
          <a:p>
            <a:pPr indent="0" marL="0">
              <a:buNone/>
            </a:pPr>
            <a:r>
              <a:rPr lang="en-US" sz="1700" b="1" dirty="0">
                <a:solidFill>
                  <a:srgbClr val="9C0B9C"/>
                </a:solidFill>
                <a:latin typeface="Calibri" pitchFamily="34" charset="0"/>
                <a:ea typeface="Calibri" pitchFamily="34" charset="-122"/>
                <a:cs typeface="Calibri" pitchFamily="34" charset="-120"/>
              </a:rPr>
              <a:t>The assessment layer</a:t>
            </a:r>
            <a:endParaRPr lang="en-US" sz="1700" dirty="0"/>
          </a:p>
        </p:txBody>
      </p:sp>
      <p:sp>
        <p:nvSpPr>
          <p:cNvPr id="6" name="Text 4"/>
          <p:cNvSpPr/>
          <p:nvPr/>
        </p:nvSpPr>
        <p:spPr>
          <a:xfrm>
            <a:off x="1097280" y="2788920"/>
            <a:ext cx="4572000" cy="1188720"/>
          </a:xfrm>
          <a:prstGeom prst="rect">
            <a:avLst/>
          </a:prstGeom>
          <a:noFill/>
          <a:ln/>
        </p:spPr>
        <p:txBody>
          <a:bodyPr wrap="square" rtlCol="0" anchor="t"/>
          <a:lstStyle/>
          <a:p>
            <a:pPr indent="0" marL="0">
              <a:buNone/>
            </a:pPr>
            <a:r>
              <a:rPr lang="en-US" sz="1350" dirty="0">
                <a:solidFill>
                  <a:srgbClr val="212121"/>
                </a:solidFill>
                <a:latin typeface="Calibri" pitchFamily="34" charset="0"/>
                <a:ea typeface="Calibri" pitchFamily="34" charset="-122"/>
                <a:cs typeface="Calibri" pitchFamily="34" charset="-120"/>
              </a:rPr>
              <a:t>Your questionnaire answers read properly — evidence, gaps, contradictions, what to ask at interview. Hours of reading, done before coffee.</a:t>
            </a:r>
            <a:endParaRPr lang="en-US" sz="1350" dirty="0"/>
          </a:p>
        </p:txBody>
      </p:sp>
      <p:sp>
        <p:nvSpPr>
          <p:cNvPr id="7" name="Shape 5"/>
          <p:cNvSpPr/>
          <p:nvPr/>
        </p:nvSpPr>
        <p:spPr>
          <a:xfrm>
            <a:off x="6309360" y="2148840"/>
            <a:ext cx="5120640" cy="1920240"/>
          </a:xfrm>
          <a:prstGeom prst="roundRect">
            <a:avLst>
              <a:gd name="adj" fmla="val 3810"/>
            </a:avLst>
          </a:prstGeom>
          <a:solidFill>
            <a:srgbClr val="F2F2F2"/>
          </a:solidFill>
          <a:ln/>
        </p:spPr>
      </p:sp>
      <p:sp>
        <p:nvSpPr>
          <p:cNvPr id="8" name="Text 6"/>
          <p:cNvSpPr/>
          <p:nvPr/>
        </p:nvSpPr>
        <p:spPr>
          <a:xfrm>
            <a:off x="6583680" y="2350008"/>
            <a:ext cx="4572000" cy="411480"/>
          </a:xfrm>
          <a:prstGeom prst="rect">
            <a:avLst/>
          </a:prstGeom>
          <a:noFill/>
          <a:ln/>
        </p:spPr>
        <p:txBody>
          <a:bodyPr wrap="square" rtlCol="0" anchor="ctr"/>
          <a:lstStyle/>
          <a:p>
            <a:pPr indent="0" marL="0">
              <a:buNone/>
            </a:pPr>
            <a:r>
              <a:rPr lang="en-US" sz="1700" b="1" dirty="0">
                <a:solidFill>
                  <a:srgbClr val="9C0B9C"/>
                </a:solidFill>
                <a:latin typeface="Calibri" pitchFamily="34" charset="0"/>
                <a:ea typeface="Calibri" pitchFamily="34" charset="-122"/>
                <a:cs typeface="Calibri" pitchFamily="34" charset="-120"/>
              </a:rPr>
              <a:t>Your method, encoded</a:t>
            </a:r>
            <a:endParaRPr lang="en-US" sz="1700" dirty="0"/>
          </a:p>
        </p:txBody>
      </p:sp>
      <p:sp>
        <p:nvSpPr>
          <p:cNvPr id="9" name="Text 7"/>
          <p:cNvSpPr/>
          <p:nvPr/>
        </p:nvSpPr>
        <p:spPr>
          <a:xfrm>
            <a:off x="6583680" y="2788920"/>
            <a:ext cx="4572000" cy="1188720"/>
          </a:xfrm>
          <a:prstGeom prst="rect">
            <a:avLst/>
          </a:prstGeom>
          <a:noFill/>
          <a:ln/>
        </p:spPr>
        <p:txBody>
          <a:bodyPr wrap="square" rtlCol="0" anchor="t"/>
          <a:lstStyle/>
          <a:p>
            <a:pPr indent="0" marL="0">
              <a:buNone/>
            </a:pPr>
            <a:r>
              <a:rPr lang="en-US" sz="1350" dirty="0">
                <a:solidFill>
                  <a:srgbClr val="212121"/>
                </a:solidFill>
                <a:latin typeface="Calibri" pitchFamily="34" charset="0"/>
                <a:ea typeface="Calibri" pitchFamily="34" charset="-122"/>
                <a:cs typeface="Calibri" pitchFamily="34" charset="-120"/>
              </a:rPr>
              <a:t>The three-stage interview, the task briefs, the scoring discipline — the way Equals Five judges people.</a:t>
            </a:r>
            <a:endParaRPr lang="en-US" sz="1350" dirty="0"/>
          </a:p>
        </p:txBody>
      </p:sp>
      <p:sp>
        <p:nvSpPr>
          <p:cNvPr id="10" name="Shape 8"/>
          <p:cNvSpPr/>
          <p:nvPr/>
        </p:nvSpPr>
        <p:spPr>
          <a:xfrm>
            <a:off x="822960" y="4297680"/>
            <a:ext cx="5120640" cy="1920240"/>
          </a:xfrm>
          <a:prstGeom prst="roundRect">
            <a:avLst>
              <a:gd name="adj" fmla="val 3810"/>
            </a:avLst>
          </a:prstGeom>
          <a:solidFill>
            <a:srgbClr val="F2F2F2"/>
          </a:solidFill>
          <a:ln/>
        </p:spPr>
      </p:sp>
      <p:sp>
        <p:nvSpPr>
          <p:cNvPr id="11" name="Text 9"/>
          <p:cNvSpPr/>
          <p:nvPr/>
        </p:nvSpPr>
        <p:spPr>
          <a:xfrm>
            <a:off x="1097280" y="4498848"/>
            <a:ext cx="4572000" cy="411480"/>
          </a:xfrm>
          <a:prstGeom prst="rect">
            <a:avLst/>
          </a:prstGeom>
          <a:noFill/>
          <a:ln/>
        </p:spPr>
        <p:txBody>
          <a:bodyPr wrap="square" rtlCol="0" anchor="ctr"/>
          <a:lstStyle/>
          <a:p>
            <a:pPr indent="0" marL="0">
              <a:buNone/>
            </a:pPr>
            <a:r>
              <a:rPr lang="en-US" sz="1700" b="1" dirty="0">
                <a:solidFill>
                  <a:srgbClr val="9C0B9C"/>
                </a:solidFill>
                <a:latin typeface="Calibri" pitchFamily="34" charset="0"/>
                <a:ea typeface="Calibri" pitchFamily="34" charset="-122"/>
                <a:cs typeface="Calibri" pitchFamily="34" charset="-120"/>
              </a:rPr>
              <a:t>The join</a:t>
            </a:r>
            <a:endParaRPr lang="en-US" sz="1700" dirty="0"/>
          </a:p>
        </p:txBody>
      </p:sp>
      <p:sp>
        <p:nvSpPr>
          <p:cNvPr id="12" name="Text 10"/>
          <p:cNvSpPr/>
          <p:nvPr/>
        </p:nvSpPr>
        <p:spPr>
          <a:xfrm>
            <a:off x="1097280" y="4937760"/>
            <a:ext cx="4572000" cy="1188720"/>
          </a:xfrm>
          <a:prstGeom prst="rect">
            <a:avLst/>
          </a:prstGeom>
          <a:noFill/>
          <a:ln/>
        </p:spPr>
        <p:txBody>
          <a:bodyPr wrap="square" rtlCol="0" anchor="t"/>
          <a:lstStyle/>
          <a:p>
            <a:pPr indent="0" marL="0">
              <a:buNone/>
            </a:pPr>
            <a:r>
              <a:rPr lang="en-US" sz="1350" dirty="0">
                <a:solidFill>
                  <a:srgbClr val="212121"/>
                </a:solidFill>
                <a:latin typeface="Calibri" pitchFamily="34" charset="0"/>
                <a:ea typeface="Calibri" pitchFamily="34" charset="-122"/>
                <a:cs typeface="Calibri" pitchFamily="34" charset="-120"/>
              </a:rPr>
              <a:t>One thread from a person's agreement to their timesheets to their invoice. No vendor sells this cleanly at our size.</a:t>
            </a:r>
            <a:endParaRPr lang="en-US" sz="1350" dirty="0"/>
          </a:p>
        </p:txBody>
      </p:sp>
      <p:sp>
        <p:nvSpPr>
          <p:cNvPr id="13" name="Shape 11"/>
          <p:cNvSpPr/>
          <p:nvPr/>
        </p:nvSpPr>
        <p:spPr>
          <a:xfrm>
            <a:off x="6309360" y="4297680"/>
            <a:ext cx="5120640" cy="1920240"/>
          </a:xfrm>
          <a:prstGeom prst="roundRect">
            <a:avLst>
              <a:gd name="adj" fmla="val 3810"/>
            </a:avLst>
          </a:prstGeom>
          <a:solidFill>
            <a:srgbClr val="F2F2F2"/>
          </a:solidFill>
          <a:ln/>
        </p:spPr>
      </p:sp>
      <p:sp>
        <p:nvSpPr>
          <p:cNvPr id="14" name="Text 12"/>
          <p:cNvSpPr/>
          <p:nvPr/>
        </p:nvSpPr>
        <p:spPr>
          <a:xfrm>
            <a:off x="6583680" y="4498848"/>
            <a:ext cx="4572000" cy="411480"/>
          </a:xfrm>
          <a:prstGeom prst="rect">
            <a:avLst/>
          </a:prstGeom>
          <a:noFill/>
          <a:ln/>
        </p:spPr>
        <p:txBody>
          <a:bodyPr wrap="square" rtlCol="0" anchor="ctr"/>
          <a:lstStyle/>
          <a:p>
            <a:pPr indent="0" marL="0">
              <a:buNone/>
            </a:pPr>
            <a:r>
              <a:rPr lang="en-US" sz="1700" b="1" dirty="0">
                <a:solidFill>
                  <a:srgbClr val="9C0B9C"/>
                </a:solidFill>
                <a:latin typeface="Calibri" pitchFamily="34" charset="0"/>
                <a:ea typeface="Calibri" pitchFamily="34" charset="-122"/>
                <a:cs typeface="Calibri" pitchFamily="34" charset="-120"/>
              </a:rPr>
              <a:t>The concierge</a:t>
            </a:r>
            <a:endParaRPr lang="en-US" sz="1700" dirty="0"/>
          </a:p>
        </p:txBody>
      </p:sp>
      <p:sp>
        <p:nvSpPr>
          <p:cNvPr id="15" name="Text 13"/>
          <p:cNvSpPr/>
          <p:nvPr/>
        </p:nvSpPr>
        <p:spPr>
          <a:xfrm>
            <a:off x="6583680" y="4937760"/>
            <a:ext cx="4572000" cy="1188720"/>
          </a:xfrm>
          <a:prstGeom prst="rect">
            <a:avLst/>
          </a:prstGeom>
          <a:noFill/>
          <a:ln/>
        </p:spPr>
        <p:txBody>
          <a:bodyPr wrap="square" rtlCol="0" anchor="t"/>
          <a:lstStyle/>
          <a:p>
            <a:pPr indent="0" marL="0">
              <a:buNone/>
            </a:pPr>
            <a:r>
              <a:rPr lang="en-US" sz="1350" dirty="0">
                <a:solidFill>
                  <a:srgbClr val="212121"/>
                </a:solidFill>
                <a:latin typeface="Calibri" pitchFamily="34" charset="0"/>
                <a:ea typeface="Calibri" pitchFamily="34" charset="-122"/>
                <a:cs typeface="Calibri" pitchFamily="34" charset="-120"/>
              </a:rPr>
              <a:t>Voice note after a principal catch-up becomes an updated record and an action list. Nobody types up notes.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36454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trap</a:t>
            </a:r>
            <a:endParaRPr lang="en-US" sz="3200" dirty="0"/>
          </a:p>
        </p:txBody>
      </p:sp>
      <p:sp>
        <p:nvSpPr>
          <p:cNvPr id="3" name="Text 1"/>
          <p:cNvSpPr/>
          <p:nvPr/>
        </p:nvSpPr>
        <p:spPr>
          <a:xfrm>
            <a:off x="822960" y="1234440"/>
            <a:ext cx="10058400" cy="457200"/>
          </a:xfrm>
          <a:prstGeom prst="rect">
            <a:avLst/>
          </a:prstGeom>
          <a:noFill/>
          <a:ln/>
        </p:spPr>
        <p:txBody>
          <a:bodyPr wrap="square" rtlCol="0" anchor="ctr"/>
          <a:lstStyle/>
          <a:p>
            <a:pPr indent="0" marL="0">
              <a:buNone/>
            </a:pPr>
            <a:r>
              <a:rPr lang="en-US" sz="1700" dirty="0">
                <a:solidFill>
                  <a:srgbClr val="CFD6DC"/>
                </a:solidFill>
                <a:latin typeface="Calibri" pitchFamily="34" charset="0"/>
                <a:ea typeface="Calibri" pitchFamily="34" charset="-122"/>
                <a:cs typeface="Calibri" pitchFamily="34" charset="-120"/>
              </a:rPr>
              <a:t>What happens when firms our size build platforms</a:t>
            </a:r>
            <a:endParaRPr lang="en-US" sz="1700" dirty="0"/>
          </a:p>
        </p:txBody>
      </p:sp>
      <p:sp>
        <p:nvSpPr>
          <p:cNvPr id="4" name="Text 2"/>
          <p:cNvSpPr/>
          <p:nvPr/>
        </p:nvSpPr>
        <p:spPr>
          <a:xfrm>
            <a:off x="822960" y="2468880"/>
            <a:ext cx="3383280" cy="1097280"/>
          </a:xfrm>
          <a:prstGeom prst="rect">
            <a:avLst/>
          </a:prstGeom>
          <a:noFill/>
          <a:ln/>
        </p:spPr>
        <p:txBody>
          <a:bodyPr wrap="square" rtlCol="0" anchor="ctr"/>
          <a:lstStyle/>
          <a:p>
            <a:pPr indent="0" marL="0">
              <a:buNone/>
            </a:pPr>
            <a:r>
              <a:rPr lang="en-US" sz="6600" b="1" dirty="0">
                <a:solidFill>
                  <a:srgbClr val="FFFFFF"/>
                </a:solidFill>
                <a:latin typeface="Cambria" pitchFamily="34" charset="0"/>
                <a:ea typeface="Cambria" pitchFamily="34" charset="-122"/>
                <a:cs typeface="Cambria" pitchFamily="34" charset="-120"/>
              </a:rPr>
              <a:t>45%</a:t>
            </a:r>
            <a:endParaRPr lang="en-US" sz="6600" dirty="0"/>
          </a:p>
        </p:txBody>
      </p:sp>
      <p:sp>
        <p:nvSpPr>
          <p:cNvPr id="5" name="Text 3"/>
          <p:cNvSpPr/>
          <p:nvPr/>
        </p:nvSpPr>
        <p:spPr>
          <a:xfrm>
            <a:off x="822960" y="3611880"/>
            <a:ext cx="3383280" cy="457200"/>
          </a:xfrm>
          <a:prstGeom prst="rect">
            <a:avLst/>
          </a:prstGeom>
          <a:noFill/>
          <a:ln/>
        </p:spPr>
        <p:txBody>
          <a:bodyPr wrap="square" rtlCol="0" anchor="ctr"/>
          <a:lstStyle/>
          <a:p>
            <a:pPr indent="0" marL="0">
              <a:buNone/>
            </a:pPr>
            <a:r>
              <a:rPr lang="en-US" sz="1800" b="1" dirty="0">
                <a:solidFill>
                  <a:srgbClr val="CFD6DC"/>
                </a:solidFill>
                <a:latin typeface="Calibri" pitchFamily="34" charset="0"/>
                <a:ea typeface="Calibri" pitchFamily="34" charset="-122"/>
                <a:cs typeface="Calibri" pitchFamily="34" charset="-120"/>
              </a:rPr>
              <a:t>over budget</a:t>
            </a:r>
            <a:endParaRPr lang="en-US" sz="1800" dirty="0"/>
          </a:p>
        </p:txBody>
      </p:sp>
      <p:sp>
        <p:nvSpPr>
          <p:cNvPr id="6" name="Text 4"/>
          <p:cNvSpPr/>
          <p:nvPr/>
        </p:nvSpPr>
        <p:spPr>
          <a:xfrm>
            <a:off x="822960" y="4069080"/>
            <a:ext cx="3200400" cy="822960"/>
          </a:xfrm>
          <a:prstGeom prst="rect">
            <a:avLst/>
          </a:prstGeom>
          <a:noFill/>
          <a:ln/>
        </p:spPr>
        <p:txBody>
          <a:bodyPr wrap="square" rtlCol="0" anchor="ctr"/>
          <a:lstStyle/>
          <a:p>
            <a:pPr indent="0" marL="0">
              <a:buNone/>
            </a:pPr>
            <a:r>
              <a:rPr lang="en-US" sz="1300" dirty="0">
                <a:solidFill>
                  <a:srgbClr val="9AA6AE"/>
                </a:solidFill>
                <a:latin typeface="Calibri" pitchFamily="34" charset="0"/>
                <a:ea typeface="Calibri" pitchFamily="34" charset="-122"/>
                <a:cs typeface="Calibri" pitchFamily="34" charset="-120"/>
              </a:rPr>
              <a:t>large custom builds, on average</a:t>
            </a:r>
            <a:endParaRPr lang="en-US" sz="1300" dirty="0"/>
          </a:p>
        </p:txBody>
      </p:sp>
      <p:sp>
        <p:nvSpPr>
          <p:cNvPr id="7" name="Text 5"/>
          <p:cNvSpPr/>
          <p:nvPr/>
        </p:nvSpPr>
        <p:spPr>
          <a:xfrm>
            <a:off x="4617720" y="2468880"/>
            <a:ext cx="3383280" cy="1097280"/>
          </a:xfrm>
          <a:prstGeom prst="rect">
            <a:avLst/>
          </a:prstGeom>
          <a:noFill/>
          <a:ln/>
        </p:spPr>
        <p:txBody>
          <a:bodyPr wrap="square" rtlCol="0" anchor="ctr"/>
          <a:lstStyle/>
          <a:p>
            <a:pPr indent="0" marL="0">
              <a:buNone/>
            </a:pPr>
            <a:r>
              <a:rPr lang="en-US" sz="6600" b="1" dirty="0">
                <a:solidFill>
                  <a:srgbClr val="FFFFFF"/>
                </a:solidFill>
                <a:latin typeface="Cambria" pitchFamily="34" charset="0"/>
                <a:ea typeface="Cambria" pitchFamily="34" charset="-122"/>
                <a:cs typeface="Cambria" pitchFamily="34" charset="-120"/>
              </a:rPr>
              <a:t>56%</a:t>
            </a:r>
            <a:endParaRPr lang="en-US" sz="6600" dirty="0"/>
          </a:p>
        </p:txBody>
      </p:sp>
      <p:sp>
        <p:nvSpPr>
          <p:cNvPr id="8" name="Text 6"/>
          <p:cNvSpPr/>
          <p:nvPr/>
        </p:nvSpPr>
        <p:spPr>
          <a:xfrm>
            <a:off x="4617720" y="3611880"/>
            <a:ext cx="3383280" cy="457200"/>
          </a:xfrm>
          <a:prstGeom prst="rect">
            <a:avLst/>
          </a:prstGeom>
          <a:noFill/>
          <a:ln/>
        </p:spPr>
        <p:txBody>
          <a:bodyPr wrap="square" rtlCol="0" anchor="ctr"/>
          <a:lstStyle/>
          <a:p>
            <a:pPr indent="0" marL="0">
              <a:buNone/>
            </a:pPr>
            <a:r>
              <a:rPr lang="en-US" sz="1800" b="1" dirty="0">
                <a:solidFill>
                  <a:srgbClr val="CFD6DC"/>
                </a:solidFill>
                <a:latin typeface="Calibri" pitchFamily="34" charset="0"/>
                <a:ea typeface="Calibri" pitchFamily="34" charset="-122"/>
                <a:cs typeface="Calibri" pitchFamily="34" charset="-120"/>
              </a:rPr>
              <a:t>less value</a:t>
            </a:r>
            <a:endParaRPr lang="en-US" sz="1800" dirty="0"/>
          </a:p>
        </p:txBody>
      </p:sp>
      <p:sp>
        <p:nvSpPr>
          <p:cNvPr id="9" name="Text 7"/>
          <p:cNvSpPr/>
          <p:nvPr/>
        </p:nvSpPr>
        <p:spPr>
          <a:xfrm>
            <a:off x="4617720" y="4069080"/>
            <a:ext cx="3200400" cy="822960"/>
          </a:xfrm>
          <a:prstGeom prst="rect">
            <a:avLst/>
          </a:prstGeom>
          <a:noFill/>
          <a:ln/>
        </p:spPr>
        <p:txBody>
          <a:bodyPr wrap="square" rtlCol="0" anchor="ctr"/>
          <a:lstStyle/>
          <a:p>
            <a:pPr indent="0" marL="0">
              <a:buNone/>
            </a:pPr>
            <a:r>
              <a:rPr lang="en-US" sz="1300" dirty="0">
                <a:solidFill>
                  <a:srgbClr val="9AA6AE"/>
                </a:solidFill>
                <a:latin typeface="Calibri" pitchFamily="34" charset="0"/>
                <a:ea typeface="Calibri" pitchFamily="34" charset="-122"/>
                <a:cs typeface="Calibri" pitchFamily="34" charset="-120"/>
              </a:rPr>
              <a:t>delivered vs promised</a:t>
            </a:r>
            <a:endParaRPr lang="en-US" sz="1300" dirty="0"/>
          </a:p>
        </p:txBody>
      </p:sp>
      <p:sp>
        <p:nvSpPr>
          <p:cNvPr id="10" name="Text 8"/>
          <p:cNvSpPr/>
          <p:nvPr/>
        </p:nvSpPr>
        <p:spPr>
          <a:xfrm>
            <a:off x="8412480" y="2468880"/>
            <a:ext cx="3383280" cy="1097280"/>
          </a:xfrm>
          <a:prstGeom prst="rect">
            <a:avLst/>
          </a:prstGeom>
          <a:noFill/>
          <a:ln/>
        </p:spPr>
        <p:txBody>
          <a:bodyPr wrap="square" rtlCol="0" anchor="ctr"/>
          <a:lstStyle/>
          <a:p>
            <a:pPr indent="0" marL="0">
              <a:buNone/>
            </a:pPr>
            <a:r>
              <a:rPr lang="en-US" sz="6600" b="1" dirty="0">
                <a:solidFill>
                  <a:srgbClr val="FFFFFF"/>
                </a:solidFill>
                <a:latin typeface="Cambria" pitchFamily="34" charset="0"/>
                <a:ea typeface="Cambria" pitchFamily="34" charset="-122"/>
                <a:cs typeface="Cambria" pitchFamily="34" charset="-120"/>
              </a:rPr>
              <a:t>78%</a:t>
            </a:r>
            <a:endParaRPr lang="en-US" sz="6600" dirty="0"/>
          </a:p>
        </p:txBody>
      </p:sp>
      <p:sp>
        <p:nvSpPr>
          <p:cNvPr id="11" name="Text 9"/>
          <p:cNvSpPr/>
          <p:nvPr/>
        </p:nvSpPr>
        <p:spPr>
          <a:xfrm>
            <a:off x="8412480" y="3611880"/>
            <a:ext cx="3383280" cy="457200"/>
          </a:xfrm>
          <a:prstGeom prst="rect">
            <a:avLst/>
          </a:prstGeom>
          <a:noFill/>
          <a:ln/>
        </p:spPr>
        <p:txBody>
          <a:bodyPr wrap="square" rtlCol="0" anchor="ctr"/>
          <a:lstStyle/>
          <a:p>
            <a:pPr indent="0" marL="0">
              <a:buNone/>
            </a:pPr>
            <a:r>
              <a:rPr lang="en-US" sz="1800" b="1" dirty="0">
                <a:solidFill>
                  <a:srgbClr val="CFD6DC"/>
                </a:solidFill>
                <a:latin typeface="Calibri" pitchFamily="34" charset="0"/>
                <a:ea typeface="Calibri" pitchFamily="34" charset="-122"/>
                <a:cs typeface="Calibri" pitchFamily="34" charset="-120"/>
              </a:rPr>
              <a:t>of lifetime cost</a:t>
            </a:r>
            <a:endParaRPr lang="en-US" sz="1800" dirty="0"/>
          </a:p>
        </p:txBody>
      </p:sp>
      <p:sp>
        <p:nvSpPr>
          <p:cNvPr id="12" name="Text 10"/>
          <p:cNvSpPr/>
          <p:nvPr/>
        </p:nvSpPr>
        <p:spPr>
          <a:xfrm>
            <a:off x="8412480" y="4069080"/>
            <a:ext cx="3200400" cy="822960"/>
          </a:xfrm>
          <a:prstGeom prst="rect">
            <a:avLst/>
          </a:prstGeom>
          <a:noFill/>
          <a:ln/>
        </p:spPr>
        <p:txBody>
          <a:bodyPr wrap="square" rtlCol="0" anchor="ctr"/>
          <a:lstStyle/>
          <a:p>
            <a:pPr indent="0" marL="0">
              <a:buNone/>
            </a:pPr>
            <a:r>
              <a:rPr lang="en-US" sz="1300" dirty="0">
                <a:solidFill>
                  <a:srgbClr val="9AA6AE"/>
                </a:solidFill>
                <a:latin typeface="Calibri" pitchFamily="34" charset="0"/>
                <a:ea typeface="Calibri" pitchFamily="34" charset="-122"/>
                <a:cs typeface="Calibri" pitchFamily="34" charset="-120"/>
              </a:rPr>
              <a:t>is maintenance — forever, on people who should be billing</a:t>
            </a:r>
            <a:endParaRPr lang="en-US" sz="1300" dirty="0"/>
          </a:p>
        </p:txBody>
      </p:sp>
      <p:sp>
        <p:nvSpPr>
          <p:cNvPr id="13" name="Text 11"/>
          <p:cNvSpPr/>
          <p:nvPr/>
        </p:nvSpPr>
        <p:spPr>
          <a:xfrm>
            <a:off x="822960" y="5577840"/>
            <a:ext cx="10515600" cy="548640"/>
          </a:xfrm>
          <a:prstGeom prst="rect">
            <a:avLst/>
          </a:prstGeom>
          <a:noFill/>
          <a:ln/>
        </p:spPr>
        <p:txBody>
          <a:bodyPr wrap="square" rtlCol="0" anchor="ctr"/>
          <a:lstStyle/>
          <a:p>
            <a:pPr indent="0" marL="0">
              <a:buNone/>
            </a:pPr>
            <a:r>
              <a:rPr lang="en-US" sz="2000" i="1" dirty="0">
                <a:solidFill>
                  <a:srgbClr val="FFFFFF"/>
                </a:solidFill>
                <a:latin typeface="Cambria" pitchFamily="34" charset="0"/>
                <a:ea typeface="Cambria" pitchFamily="34" charset="-122"/>
                <a:cs typeface="Cambria" pitchFamily="34" charset="-120"/>
              </a:rPr>
              <a:t>A £30-a-head tool is cancellable next month. A build never is.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212121"/>
                </a:solidFill>
                <a:latin typeface="Cambria" pitchFamily="34" charset="0"/>
                <a:ea typeface="Cambria" pitchFamily="34" charset="-122"/>
                <a:cs typeface="Cambria" pitchFamily="34" charset="-120"/>
              </a:rPr>
              <a:t>How I'd run it</a:t>
            </a:r>
            <a:endParaRPr lang="en-US" sz="3200" dirty="0"/>
          </a:p>
        </p:txBody>
      </p:sp>
      <p:sp>
        <p:nvSpPr>
          <p:cNvPr id="3" name="Text 1"/>
          <p:cNvSpPr/>
          <p:nvPr/>
        </p:nvSpPr>
        <p:spPr>
          <a:xfrm>
            <a:off x="822960" y="1234440"/>
            <a:ext cx="10058400" cy="457200"/>
          </a:xfrm>
          <a:prstGeom prst="rect">
            <a:avLst/>
          </a:prstGeom>
          <a:noFill/>
          <a:ln/>
        </p:spPr>
        <p:txBody>
          <a:bodyPr wrap="square" rtlCol="0" anchor="ctr"/>
          <a:lstStyle/>
          <a:p>
            <a:pPr indent="0" marL="0">
              <a:buNone/>
            </a:pPr>
            <a:r>
              <a:rPr lang="en-US" sz="1700" dirty="0">
                <a:solidFill>
                  <a:srgbClr val="36454F"/>
                </a:solidFill>
                <a:latin typeface="Calibri" pitchFamily="34" charset="0"/>
                <a:ea typeface="Calibri" pitchFamily="34" charset="-122"/>
                <a:cs typeface="Calibri" pitchFamily="34" charset="-120"/>
              </a:rPr>
              <a:t>Three tracks. Nothing moves between them without passing a gate.</a:t>
            </a:r>
            <a:endParaRPr lang="en-US" sz="1700" dirty="0"/>
          </a:p>
        </p:txBody>
      </p:sp>
      <p:sp>
        <p:nvSpPr>
          <p:cNvPr id="4" name="Shape 2"/>
          <p:cNvSpPr/>
          <p:nvPr/>
        </p:nvSpPr>
        <p:spPr>
          <a:xfrm>
            <a:off x="822960" y="2103120"/>
            <a:ext cx="10515600" cy="1234440"/>
          </a:xfrm>
          <a:prstGeom prst="roundRect">
            <a:avLst>
              <a:gd name="adj" fmla="val 5926"/>
            </a:avLst>
          </a:prstGeom>
          <a:solidFill>
            <a:srgbClr val="FFFFFF"/>
          </a:solidFill>
          <a:ln w="15875">
            <a:solidFill>
              <a:srgbClr val="D9DEE3"/>
            </a:solidFill>
            <a:prstDash val="solid"/>
          </a:ln>
        </p:spPr>
      </p:sp>
      <p:sp>
        <p:nvSpPr>
          <p:cNvPr id="5" name="Text 3"/>
          <p:cNvSpPr/>
          <p:nvPr/>
        </p:nvSpPr>
        <p:spPr>
          <a:xfrm>
            <a:off x="1097280" y="2240280"/>
            <a:ext cx="10058400" cy="411480"/>
          </a:xfrm>
          <a:prstGeom prst="rect">
            <a:avLst/>
          </a:prstGeom>
          <a:noFill/>
          <a:ln/>
        </p:spPr>
        <p:txBody>
          <a:bodyPr wrap="square" rtlCol="0" anchor="ctr"/>
          <a:lstStyle/>
          <a:p>
            <a:pPr indent="0" marL="0">
              <a:buNone/>
            </a:pPr>
            <a:r>
              <a:rPr lang="en-US" sz="1600" b="1" dirty="0">
                <a:solidFill>
                  <a:srgbClr val="36454F"/>
                </a:solidFill>
                <a:latin typeface="Calibri" pitchFamily="34" charset="0"/>
                <a:ea typeface="Calibri" pitchFamily="34" charset="-122"/>
                <a:cs typeface="Calibri" pitchFamily="34" charset="-120"/>
              </a:rPr>
              <a:t>1 · OPERATE — from week one</a:t>
            </a:r>
            <a:endParaRPr lang="en-US" sz="1600" dirty="0"/>
          </a:p>
        </p:txBody>
      </p:sp>
      <p:sp>
        <p:nvSpPr>
          <p:cNvPr id="6" name="Text 4"/>
          <p:cNvSpPr/>
          <p:nvPr/>
        </p:nvSpPr>
        <p:spPr>
          <a:xfrm>
            <a:off x="1097280" y="2651760"/>
            <a:ext cx="9966960" cy="640080"/>
          </a:xfrm>
          <a:prstGeom prst="rect">
            <a:avLst/>
          </a:prstGeom>
          <a:noFill/>
          <a:ln/>
        </p:spPr>
        <p:txBody>
          <a:bodyPr wrap="square" rtlCol="0" anchor="ctr"/>
          <a:lstStyle/>
          <a:p>
            <a:pPr indent="0" marL="0">
              <a:buNone/>
            </a:pPr>
            <a:r>
              <a:rPr lang="en-US" sz="1350" dirty="0">
                <a:solidFill>
                  <a:srgbClr val="212121"/>
                </a:solidFill>
                <a:latin typeface="Calibri" pitchFamily="34" charset="0"/>
                <a:ea typeface="Calibri" pitchFamily="34" charset="-122"/>
                <a:cs typeface="Calibri" pitchFamily="34" charset="-120"/>
              </a:rPr>
              <a:t>Run the whole process now: one shared person record, AI doing the reading and drafting, a human approving every step. No waiting for software.</a:t>
            </a:r>
            <a:endParaRPr lang="en-US" sz="1350" dirty="0"/>
          </a:p>
        </p:txBody>
      </p:sp>
      <p:sp>
        <p:nvSpPr>
          <p:cNvPr id="7" name="Shape 5"/>
          <p:cNvSpPr/>
          <p:nvPr/>
        </p:nvSpPr>
        <p:spPr>
          <a:xfrm>
            <a:off x="822960" y="3520440"/>
            <a:ext cx="10515600" cy="1234440"/>
          </a:xfrm>
          <a:prstGeom prst="roundRect">
            <a:avLst>
              <a:gd name="adj" fmla="val 5926"/>
            </a:avLst>
          </a:prstGeom>
          <a:solidFill>
            <a:srgbClr val="FFFFFF"/>
          </a:solidFill>
          <a:ln w="15875">
            <a:solidFill>
              <a:srgbClr val="D9DEE3"/>
            </a:solidFill>
            <a:prstDash val="solid"/>
          </a:ln>
        </p:spPr>
      </p:sp>
      <p:sp>
        <p:nvSpPr>
          <p:cNvPr id="8" name="Text 6"/>
          <p:cNvSpPr/>
          <p:nvPr/>
        </p:nvSpPr>
        <p:spPr>
          <a:xfrm>
            <a:off x="1097280" y="3657600"/>
            <a:ext cx="10058400" cy="411480"/>
          </a:xfrm>
          <a:prstGeom prst="rect">
            <a:avLst/>
          </a:prstGeom>
          <a:noFill/>
          <a:ln/>
        </p:spPr>
        <p:txBody>
          <a:bodyPr wrap="square" rtlCol="0" anchor="ctr"/>
          <a:lstStyle/>
          <a:p>
            <a:pPr indent="0" marL="0">
              <a:buNone/>
            </a:pPr>
            <a:r>
              <a:rPr lang="en-US" sz="1600" b="1" dirty="0">
                <a:solidFill>
                  <a:srgbClr val="36454F"/>
                </a:solidFill>
                <a:latin typeface="Calibri" pitchFamily="34" charset="0"/>
                <a:ea typeface="Calibri" pitchFamily="34" charset="-122"/>
                <a:cs typeface="Calibri" pitchFamily="34" charset="-120"/>
              </a:rPr>
              <a:t>2 · BUY — on evidence</a:t>
            </a:r>
            <a:endParaRPr lang="en-US" sz="1600" dirty="0"/>
          </a:p>
        </p:txBody>
      </p:sp>
      <p:sp>
        <p:nvSpPr>
          <p:cNvPr id="9" name="Text 7"/>
          <p:cNvSpPr/>
          <p:nvPr/>
        </p:nvSpPr>
        <p:spPr>
          <a:xfrm>
            <a:off x="1097280" y="4069080"/>
            <a:ext cx="9966960" cy="640080"/>
          </a:xfrm>
          <a:prstGeom prst="rect">
            <a:avLst/>
          </a:prstGeom>
          <a:noFill/>
          <a:ln/>
        </p:spPr>
        <p:txBody>
          <a:bodyPr wrap="square" rtlCol="0" anchor="ctr"/>
          <a:lstStyle/>
          <a:p>
            <a:pPr indent="0" marL="0">
              <a:buNone/>
            </a:pPr>
            <a:r>
              <a:rPr lang="en-US" sz="1350" dirty="0">
                <a:solidFill>
                  <a:srgbClr val="212121"/>
                </a:solidFill>
                <a:latin typeface="Calibri" pitchFamily="34" charset="0"/>
                <a:ea typeface="Calibri" pitchFamily="34" charset="-122"/>
                <a:cs typeface="Calibri" pitchFamily="34" charset="-120"/>
              </a:rPr>
              <a:t>Adopt a tool only when measured volume says so. Monthly plans, no annual contracts, thresholds agreed up front.</a:t>
            </a:r>
            <a:endParaRPr lang="en-US" sz="1350" dirty="0"/>
          </a:p>
        </p:txBody>
      </p:sp>
      <p:sp>
        <p:nvSpPr>
          <p:cNvPr id="10" name="Shape 8"/>
          <p:cNvSpPr/>
          <p:nvPr/>
        </p:nvSpPr>
        <p:spPr>
          <a:xfrm>
            <a:off x="822960" y="4937760"/>
            <a:ext cx="10515600" cy="1234440"/>
          </a:xfrm>
          <a:prstGeom prst="roundRect">
            <a:avLst>
              <a:gd name="adj" fmla="val 5926"/>
            </a:avLst>
          </a:prstGeom>
          <a:solidFill>
            <a:srgbClr val="F2F2F2"/>
          </a:solidFill>
          <a:ln w="15875">
            <a:solidFill>
              <a:srgbClr val="D9DEE3"/>
            </a:solidFill>
            <a:prstDash val="solid"/>
          </a:ln>
        </p:spPr>
      </p:sp>
      <p:sp>
        <p:nvSpPr>
          <p:cNvPr id="11" name="Text 9"/>
          <p:cNvSpPr/>
          <p:nvPr/>
        </p:nvSpPr>
        <p:spPr>
          <a:xfrm>
            <a:off x="1097280" y="5074920"/>
            <a:ext cx="10058400" cy="411480"/>
          </a:xfrm>
          <a:prstGeom prst="rect">
            <a:avLst/>
          </a:prstGeom>
          <a:noFill/>
          <a:ln/>
        </p:spPr>
        <p:txBody>
          <a:bodyPr wrap="square" rtlCol="0" anchor="ctr"/>
          <a:lstStyle/>
          <a:p>
            <a:pPr indent="0" marL="0">
              <a:buNone/>
            </a:pPr>
            <a:r>
              <a:rPr lang="en-US" sz="1600" b="1" dirty="0">
                <a:solidFill>
                  <a:srgbClr val="36454F"/>
                </a:solidFill>
                <a:latin typeface="Calibri" pitchFamily="34" charset="0"/>
                <a:ea typeface="Calibri" pitchFamily="34" charset="-122"/>
                <a:cs typeface="Calibri" pitchFamily="34" charset="-120"/>
              </a:rPr>
              <a:t>3 · BUILD — what's proven</a:t>
            </a:r>
            <a:endParaRPr lang="en-US" sz="1600" dirty="0"/>
          </a:p>
        </p:txBody>
      </p:sp>
      <p:sp>
        <p:nvSpPr>
          <p:cNvPr id="12" name="Text 10"/>
          <p:cNvSpPr/>
          <p:nvPr/>
        </p:nvSpPr>
        <p:spPr>
          <a:xfrm>
            <a:off x="1097280" y="5486400"/>
            <a:ext cx="9966960" cy="640080"/>
          </a:xfrm>
          <a:prstGeom prst="rect">
            <a:avLst/>
          </a:prstGeom>
          <a:noFill/>
          <a:ln/>
        </p:spPr>
        <p:txBody>
          <a:bodyPr wrap="square" rtlCol="0" anchor="ctr"/>
          <a:lstStyle/>
          <a:p>
            <a:pPr indent="0" marL="0">
              <a:buNone/>
            </a:pPr>
            <a:r>
              <a:rPr lang="en-US" sz="1350" dirty="0">
                <a:solidFill>
                  <a:srgbClr val="212121"/>
                </a:solidFill>
                <a:latin typeface="Calibri" pitchFamily="34" charset="0"/>
                <a:ea typeface="Calibri" pitchFamily="34" charset="-122"/>
                <a:cs typeface="Calibri" pitchFamily="34" charset="-120"/>
              </a:rPr>
              <a:t>After a measured quarter, Tim builds only the joins we actually used weekly. Scope earned, not speculated.</a:t>
            </a:r>
            <a:endParaRPr lang="en-US" sz="1350" dirty="0"/>
          </a:p>
        </p:txBody>
      </p:sp>
      <p:sp>
        <p:nvSpPr>
          <p:cNvPr id="13" name="Text 11"/>
          <p:cNvSpPr/>
          <p:nvPr/>
        </p:nvSpPr>
        <p:spPr>
          <a:xfrm>
            <a:off x="822960" y="6400800"/>
            <a:ext cx="10515600" cy="365760"/>
          </a:xfrm>
          <a:prstGeom prst="rect">
            <a:avLst/>
          </a:prstGeom>
          <a:noFill/>
          <a:ln/>
        </p:spPr>
        <p:txBody>
          <a:bodyPr wrap="square" rtlCol="0" anchor="ctr"/>
          <a:lstStyle/>
          <a:p>
            <a:pPr indent="0" marL="0">
              <a:buNone/>
            </a:pPr>
            <a:r>
              <a:rPr lang="en-US" sz="1300" i="1" dirty="0">
                <a:solidFill>
                  <a:srgbClr val="8A9299"/>
                </a:solidFill>
                <a:latin typeface="Calibri" pitchFamily="34" charset="0"/>
                <a:ea typeface="Calibri" pitchFamily="34" charset="-122"/>
                <a:cs typeface="Calibri" pitchFamily="34" charset="-120"/>
              </a:rPr>
              <a:t>Five decision gates along the way — each with entry criteria, an owner, and a number attached.</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212121"/>
                </a:solidFill>
                <a:latin typeface="Cambria" pitchFamily="34" charset="0"/>
                <a:ea typeface="Cambria" pitchFamily="34" charset="-122"/>
                <a:cs typeface="Cambria" pitchFamily="34" charset="-120"/>
              </a:rPr>
              <a:t>The first 30 days</a:t>
            </a:r>
            <a:endParaRPr lang="en-US" sz="3200" dirty="0"/>
          </a:p>
        </p:txBody>
      </p:sp>
      <p:sp>
        <p:nvSpPr>
          <p:cNvPr id="3" name="Shape 1"/>
          <p:cNvSpPr/>
          <p:nvPr/>
        </p:nvSpPr>
        <p:spPr>
          <a:xfrm>
            <a:off x="822960" y="1737360"/>
            <a:ext cx="457200" cy="457200"/>
          </a:xfrm>
          <a:prstGeom prst="ellipse">
            <a:avLst/>
          </a:prstGeom>
          <a:solidFill>
            <a:srgbClr val="9C0B9C"/>
          </a:solidFill>
          <a:ln/>
        </p:spPr>
      </p:sp>
      <p:sp>
        <p:nvSpPr>
          <p:cNvPr id="4" name="Text 2"/>
          <p:cNvSpPr/>
          <p:nvPr/>
        </p:nvSpPr>
        <p:spPr>
          <a:xfrm>
            <a:off x="822960" y="17373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5" name="Text 3"/>
          <p:cNvSpPr/>
          <p:nvPr/>
        </p:nvSpPr>
        <p:spPr>
          <a:xfrm>
            <a:off x="822960" y="2331720"/>
            <a:ext cx="2468880" cy="365760"/>
          </a:xfrm>
          <a:prstGeom prst="rect">
            <a:avLst/>
          </a:prstGeom>
          <a:noFill/>
          <a:ln/>
        </p:spPr>
        <p:txBody>
          <a:bodyPr wrap="square" rtlCol="0" anchor="ctr"/>
          <a:lstStyle/>
          <a:p>
            <a:pPr indent="0" marL="0">
              <a:buNone/>
            </a:pPr>
            <a:r>
              <a:rPr lang="en-US" sz="1300" b="1" dirty="0">
                <a:solidFill>
                  <a:srgbClr val="8A9299"/>
                </a:solidFill>
                <a:latin typeface="Calibri" pitchFamily="34" charset="0"/>
                <a:ea typeface="Calibri" pitchFamily="34" charset="-122"/>
                <a:cs typeface="Calibri" pitchFamily="34" charset="-120"/>
              </a:rPr>
              <a:t>This week</a:t>
            </a:r>
            <a:endParaRPr lang="en-US" sz="1300" dirty="0"/>
          </a:p>
        </p:txBody>
      </p:sp>
      <p:sp>
        <p:nvSpPr>
          <p:cNvPr id="6" name="Text 4"/>
          <p:cNvSpPr/>
          <p:nvPr/>
        </p:nvSpPr>
        <p:spPr>
          <a:xfrm>
            <a:off x="822960" y="2697480"/>
            <a:ext cx="2468880" cy="731520"/>
          </a:xfrm>
          <a:prstGeom prst="rect">
            <a:avLst/>
          </a:prstGeom>
          <a:noFill/>
          <a:ln/>
        </p:spPr>
        <p:txBody>
          <a:bodyPr wrap="square" rtlCol="0" anchor="ctr"/>
          <a:lstStyle/>
          <a:p>
            <a:pPr indent="0" marL="0">
              <a:buNone/>
            </a:pPr>
            <a:r>
              <a:rPr lang="en-US" sz="1650" b="1" dirty="0">
                <a:solidFill>
                  <a:srgbClr val="212121"/>
                </a:solidFill>
                <a:latin typeface="Calibri" pitchFamily="34" charset="0"/>
                <a:ea typeface="Calibri" pitchFamily="34" charset="-122"/>
                <a:cs typeface="Calibri" pitchFamily="34" charset="-120"/>
              </a:rPr>
              <a:t>Scope decision</a:t>
            </a:r>
            <a:endParaRPr lang="en-US" sz="1650" dirty="0"/>
          </a:p>
        </p:txBody>
      </p:sp>
      <p:sp>
        <p:nvSpPr>
          <p:cNvPr id="7" name="Text 5"/>
          <p:cNvSpPr/>
          <p:nvPr/>
        </p:nvSpPr>
        <p:spPr>
          <a:xfrm>
            <a:off x="822960" y="3474720"/>
            <a:ext cx="2468880" cy="1554480"/>
          </a:xfrm>
          <a:prstGeom prst="rect">
            <a:avLst/>
          </a:prstGeom>
          <a:noFill/>
          <a:ln/>
        </p:spPr>
        <p:txBody>
          <a:bodyPr wrap="square" rtlCol="0" anchor="ctr"/>
          <a:lstStyle/>
          <a:p>
            <a:pPr indent="0" marL="0">
              <a:buNone/>
            </a:pPr>
            <a:r>
              <a:rPr lang="en-US" sz="1250" dirty="0">
                <a:solidFill>
                  <a:srgbClr val="36454F"/>
                </a:solidFill>
                <a:latin typeface="Calibri" pitchFamily="34" charset="0"/>
                <a:ea typeface="Calibri" pitchFamily="34" charset="-122"/>
                <a:cs typeface="Calibri" pitchFamily="34" charset="-120"/>
              </a:rPr>
              <a:t>Internal tool, or a product Equals Five sells? Budget envelope. The three volume numbers.</a:t>
            </a:r>
            <a:endParaRPr lang="en-US" sz="1250" dirty="0"/>
          </a:p>
        </p:txBody>
      </p:sp>
      <p:sp>
        <p:nvSpPr>
          <p:cNvPr id="8" name="Shape 6"/>
          <p:cNvSpPr/>
          <p:nvPr/>
        </p:nvSpPr>
        <p:spPr>
          <a:xfrm>
            <a:off x="3566160" y="1737360"/>
            <a:ext cx="457200" cy="457200"/>
          </a:xfrm>
          <a:prstGeom prst="ellipse">
            <a:avLst/>
          </a:prstGeom>
          <a:solidFill>
            <a:srgbClr val="36454F"/>
          </a:solidFill>
          <a:ln/>
        </p:spPr>
      </p:sp>
      <p:sp>
        <p:nvSpPr>
          <p:cNvPr id="9" name="Text 7"/>
          <p:cNvSpPr/>
          <p:nvPr/>
        </p:nvSpPr>
        <p:spPr>
          <a:xfrm>
            <a:off x="3566160" y="17373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0" name="Text 8"/>
          <p:cNvSpPr/>
          <p:nvPr/>
        </p:nvSpPr>
        <p:spPr>
          <a:xfrm>
            <a:off x="3566160" y="2331720"/>
            <a:ext cx="2468880" cy="365760"/>
          </a:xfrm>
          <a:prstGeom prst="rect">
            <a:avLst/>
          </a:prstGeom>
          <a:noFill/>
          <a:ln/>
        </p:spPr>
        <p:txBody>
          <a:bodyPr wrap="square" rtlCol="0" anchor="ctr"/>
          <a:lstStyle/>
          <a:p>
            <a:pPr indent="0" marL="0">
              <a:buNone/>
            </a:pPr>
            <a:r>
              <a:rPr lang="en-US" sz="1300" b="1" dirty="0">
                <a:solidFill>
                  <a:srgbClr val="8A9299"/>
                </a:solidFill>
                <a:latin typeface="Calibri" pitchFamily="34" charset="0"/>
                <a:ea typeface="Calibri" pitchFamily="34" charset="-122"/>
                <a:cs typeface="Calibri" pitchFamily="34" charset="-120"/>
              </a:rPr>
              <a:t>By 14 Aug</a:t>
            </a:r>
            <a:endParaRPr lang="en-US" sz="1300" dirty="0"/>
          </a:p>
        </p:txBody>
      </p:sp>
      <p:sp>
        <p:nvSpPr>
          <p:cNvPr id="11" name="Text 9"/>
          <p:cNvSpPr/>
          <p:nvPr/>
        </p:nvSpPr>
        <p:spPr>
          <a:xfrm>
            <a:off x="3566160" y="2697480"/>
            <a:ext cx="2468880" cy="731520"/>
          </a:xfrm>
          <a:prstGeom prst="rect">
            <a:avLst/>
          </a:prstGeom>
          <a:noFill/>
          <a:ln/>
        </p:spPr>
        <p:txBody>
          <a:bodyPr wrap="square" rtlCol="0" anchor="ctr"/>
          <a:lstStyle/>
          <a:p>
            <a:pPr indent="0" marL="0">
              <a:buNone/>
            </a:pPr>
            <a:r>
              <a:rPr lang="en-US" sz="1650" b="1" dirty="0">
                <a:solidFill>
                  <a:srgbClr val="212121"/>
                </a:solidFill>
                <a:latin typeface="Calibri" pitchFamily="34" charset="0"/>
                <a:ea typeface="Calibri" pitchFamily="34" charset="-122"/>
                <a:cs typeface="Calibri" pitchFamily="34" charset="-120"/>
              </a:rPr>
              <a:t>The record exists</a:t>
            </a:r>
            <a:endParaRPr lang="en-US" sz="1650" dirty="0"/>
          </a:p>
        </p:txBody>
      </p:sp>
      <p:sp>
        <p:nvSpPr>
          <p:cNvPr id="12" name="Text 10"/>
          <p:cNvSpPr/>
          <p:nvPr/>
        </p:nvSpPr>
        <p:spPr>
          <a:xfrm>
            <a:off x="3566160" y="3474720"/>
            <a:ext cx="2468880" cy="1554480"/>
          </a:xfrm>
          <a:prstGeom prst="rect">
            <a:avLst/>
          </a:prstGeom>
          <a:noFill/>
          <a:ln/>
        </p:spPr>
        <p:txBody>
          <a:bodyPr wrap="square" rtlCol="0" anchor="ctr"/>
          <a:lstStyle/>
          <a:p>
            <a:pPr indent="0" marL="0">
              <a:buNone/>
            </a:pPr>
            <a:r>
              <a:rPr lang="en-US" sz="1250" dirty="0">
                <a:solidFill>
                  <a:srgbClr val="36454F"/>
                </a:solidFill>
                <a:latin typeface="Calibri" pitchFamily="34" charset="0"/>
                <a:ea typeface="Calibri" pitchFamily="34" charset="-122"/>
                <a:cs typeface="Calibri" pitchFamily="34" charset="-120"/>
              </a:rPr>
              <a:t>Every live principal and 12 months of candidates in one place, deduplicated, complete.</a:t>
            </a:r>
            <a:endParaRPr lang="en-US" sz="1250" dirty="0"/>
          </a:p>
        </p:txBody>
      </p:sp>
      <p:sp>
        <p:nvSpPr>
          <p:cNvPr id="13" name="Shape 11"/>
          <p:cNvSpPr/>
          <p:nvPr/>
        </p:nvSpPr>
        <p:spPr>
          <a:xfrm>
            <a:off x="6309360" y="1737360"/>
            <a:ext cx="457200" cy="457200"/>
          </a:xfrm>
          <a:prstGeom prst="ellipse">
            <a:avLst/>
          </a:prstGeom>
          <a:solidFill>
            <a:srgbClr val="36454F"/>
          </a:solidFill>
          <a:ln/>
        </p:spPr>
      </p:sp>
      <p:sp>
        <p:nvSpPr>
          <p:cNvPr id="14" name="Text 12"/>
          <p:cNvSpPr/>
          <p:nvPr/>
        </p:nvSpPr>
        <p:spPr>
          <a:xfrm>
            <a:off x="6309360" y="17373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5" name="Text 13"/>
          <p:cNvSpPr/>
          <p:nvPr/>
        </p:nvSpPr>
        <p:spPr>
          <a:xfrm>
            <a:off x="6309360" y="2331720"/>
            <a:ext cx="2468880" cy="365760"/>
          </a:xfrm>
          <a:prstGeom prst="rect">
            <a:avLst/>
          </a:prstGeom>
          <a:noFill/>
          <a:ln/>
        </p:spPr>
        <p:txBody>
          <a:bodyPr wrap="square" rtlCol="0" anchor="ctr"/>
          <a:lstStyle/>
          <a:p>
            <a:pPr indent="0" marL="0">
              <a:buNone/>
            </a:pPr>
            <a:r>
              <a:rPr lang="en-US" sz="1300" b="1" dirty="0">
                <a:solidFill>
                  <a:srgbClr val="8A9299"/>
                </a:solidFill>
                <a:latin typeface="Calibri" pitchFamily="34" charset="0"/>
                <a:ea typeface="Calibri" pitchFamily="34" charset="-122"/>
                <a:cs typeface="Calibri" pitchFamily="34" charset="-120"/>
              </a:rPr>
              <a:t>From 17 Aug</a:t>
            </a:r>
            <a:endParaRPr lang="en-US" sz="1300" dirty="0"/>
          </a:p>
        </p:txBody>
      </p:sp>
      <p:sp>
        <p:nvSpPr>
          <p:cNvPr id="16" name="Text 14"/>
          <p:cNvSpPr/>
          <p:nvPr/>
        </p:nvSpPr>
        <p:spPr>
          <a:xfrm>
            <a:off x="6309360" y="2697480"/>
            <a:ext cx="2468880" cy="731520"/>
          </a:xfrm>
          <a:prstGeom prst="rect">
            <a:avLst/>
          </a:prstGeom>
          <a:noFill/>
          <a:ln/>
        </p:spPr>
        <p:txBody>
          <a:bodyPr wrap="square" rtlCol="0" anchor="ctr"/>
          <a:lstStyle/>
          <a:p>
            <a:pPr indent="0" marL="0">
              <a:buNone/>
            </a:pPr>
            <a:r>
              <a:rPr lang="en-US" sz="1650" b="1" dirty="0">
                <a:solidFill>
                  <a:srgbClr val="212121"/>
                </a:solidFill>
                <a:latin typeface="Calibri" pitchFamily="34" charset="0"/>
                <a:ea typeface="Calibri" pitchFamily="34" charset="-122"/>
                <a:cs typeface="Calibri" pitchFamily="34" charset="-120"/>
              </a:rPr>
              <a:t>First real hire runs through it</a:t>
            </a:r>
            <a:endParaRPr lang="en-US" sz="1650" dirty="0"/>
          </a:p>
        </p:txBody>
      </p:sp>
      <p:sp>
        <p:nvSpPr>
          <p:cNvPr id="17" name="Text 15"/>
          <p:cNvSpPr/>
          <p:nvPr/>
        </p:nvSpPr>
        <p:spPr>
          <a:xfrm>
            <a:off x="6309360" y="3474720"/>
            <a:ext cx="2468880" cy="1554480"/>
          </a:xfrm>
          <a:prstGeom prst="rect">
            <a:avLst/>
          </a:prstGeom>
          <a:noFill/>
          <a:ln/>
        </p:spPr>
        <p:txBody>
          <a:bodyPr wrap="square" rtlCol="0" anchor="ctr"/>
          <a:lstStyle/>
          <a:p>
            <a:pPr indent="0" marL="0">
              <a:buNone/>
            </a:pPr>
            <a:r>
              <a:rPr lang="en-US" sz="1250" dirty="0">
                <a:solidFill>
                  <a:srgbClr val="36454F"/>
                </a:solidFill>
                <a:latin typeface="Calibri" pitchFamily="34" charset="0"/>
                <a:ea typeface="Calibri" pitchFamily="34" charset="-122"/>
                <a:cs typeface="Calibri" pitchFamily="34" charset="-120"/>
              </a:rPr>
              <a:t>One live vacancy end-to-end — the MD search — with the AI assessment step and every human gate.</a:t>
            </a:r>
            <a:endParaRPr lang="en-US" sz="1250" dirty="0"/>
          </a:p>
        </p:txBody>
      </p:sp>
      <p:sp>
        <p:nvSpPr>
          <p:cNvPr id="18" name="Shape 16"/>
          <p:cNvSpPr/>
          <p:nvPr/>
        </p:nvSpPr>
        <p:spPr>
          <a:xfrm>
            <a:off x="9052560" y="1737360"/>
            <a:ext cx="457200" cy="457200"/>
          </a:xfrm>
          <a:prstGeom prst="ellipse">
            <a:avLst/>
          </a:prstGeom>
          <a:solidFill>
            <a:srgbClr val="36454F"/>
          </a:solidFill>
          <a:ln/>
        </p:spPr>
      </p:sp>
      <p:sp>
        <p:nvSpPr>
          <p:cNvPr id="19" name="Text 17"/>
          <p:cNvSpPr/>
          <p:nvPr/>
        </p:nvSpPr>
        <p:spPr>
          <a:xfrm>
            <a:off x="9052560" y="17373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0" name="Text 18"/>
          <p:cNvSpPr/>
          <p:nvPr/>
        </p:nvSpPr>
        <p:spPr>
          <a:xfrm>
            <a:off x="9052560" y="2331720"/>
            <a:ext cx="2468880" cy="365760"/>
          </a:xfrm>
          <a:prstGeom prst="rect">
            <a:avLst/>
          </a:prstGeom>
          <a:noFill/>
          <a:ln/>
        </p:spPr>
        <p:txBody>
          <a:bodyPr wrap="square" rtlCol="0" anchor="ctr"/>
          <a:lstStyle/>
          <a:p>
            <a:pPr indent="0" marL="0">
              <a:buNone/>
            </a:pPr>
            <a:r>
              <a:rPr lang="en-US" sz="1300" b="1" dirty="0">
                <a:solidFill>
                  <a:srgbClr val="8A9299"/>
                </a:solidFill>
                <a:latin typeface="Calibri" pitchFamily="34" charset="0"/>
                <a:ea typeface="Calibri" pitchFamily="34" charset="-122"/>
                <a:cs typeface="Calibri" pitchFamily="34" charset="-120"/>
              </a:rPr>
              <a:t>Late Sep</a:t>
            </a:r>
            <a:endParaRPr lang="en-US" sz="1300" dirty="0"/>
          </a:p>
        </p:txBody>
      </p:sp>
      <p:sp>
        <p:nvSpPr>
          <p:cNvPr id="21" name="Text 19"/>
          <p:cNvSpPr/>
          <p:nvPr/>
        </p:nvSpPr>
        <p:spPr>
          <a:xfrm>
            <a:off x="9052560" y="2697480"/>
            <a:ext cx="2468880" cy="731520"/>
          </a:xfrm>
          <a:prstGeom prst="rect">
            <a:avLst/>
          </a:prstGeom>
          <a:noFill/>
          <a:ln/>
        </p:spPr>
        <p:txBody>
          <a:bodyPr wrap="square" rtlCol="0" anchor="ctr"/>
          <a:lstStyle/>
          <a:p>
            <a:pPr indent="0" marL="0">
              <a:buNone/>
            </a:pPr>
            <a:r>
              <a:rPr lang="en-US" sz="1650" b="1" dirty="0">
                <a:solidFill>
                  <a:srgbClr val="212121"/>
                </a:solidFill>
                <a:latin typeface="Calibri" pitchFamily="34" charset="0"/>
                <a:ea typeface="Calibri" pitchFamily="34" charset="-122"/>
                <a:cs typeface="Calibri" pitchFamily="34" charset="-120"/>
              </a:rPr>
              <a:t>Buy decisions</a:t>
            </a:r>
            <a:endParaRPr lang="en-US" sz="1650" dirty="0"/>
          </a:p>
        </p:txBody>
      </p:sp>
      <p:sp>
        <p:nvSpPr>
          <p:cNvPr id="22" name="Text 20"/>
          <p:cNvSpPr/>
          <p:nvPr/>
        </p:nvSpPr>
        <p:spPr>
          <a:xfrm>
            <a:off x="9052560" y="3474720"/>
            <a:ext cx="2468880" cy="1554480"/>
          </a:xfrm>
          <a:prstGeom prst="rect">
            <a:avLst/>
          </a:prstGeom>
          <a:noFill/>
          <a:ln/>
        </p:spPr>
        <p:txBody>
          <a:bodyPr wrap="square" rtlCol="0" anchor="ctr"/>
          <a:lstStyle/>
          <a:p>
            <a:pPr indent="0" marL="0">
              <a:buNone/>
            </a:pPr>
            <a:r>
              <a:rPr lang="en-US" sz="1250" dirty="0">
                <a:solidFill>
                  <a:srgbClr val="36454F"/>
                </a:solidFill>
                <a:latin typeface="Calibri" pitchFamily="34" charset="0"/>
                <a:ea typeface="Calibri" pitchFamily="34" charset="-122"/>
                <a:cs typeface="Calibri" pitchFamily="34" charset="-120"/>
              </a:rPr>
              <a:t>Volumes measured. Tools adopted only where a threshold fired. Build-candidate list started for Tim.</a:t>
            </a:r>
            <a:endParaRPr lang="en-US" sz="1250" dirty="0"/>
          </a:p>
        </p:txBody>
      </p:sp>
      <p:sp>
        <p:nvSpPr>
          <p:cNvPr id="23" name="Text 21"/>
          <p:cNvSpPr/>
          <p:nvPr/>
        </p:nvSpPr>
        <p:spPr>
          <a:xfrm>
            <a:off x="822960" y="5760720"/>
            <a:ext cx="10515600" cy="457200"/>
          </a:xfrm>
          <a:prstGeom prst="rect">
            <a:avLst/>
          </a:prstGeom>
          <a:noFill/>
          <a:ln/>
        </p:spPr>
        <p:txBody>
          <a:bodyPr wrap="square" rtlCol="0" anchor="ctr"/>
          <a:lstStyle/>
          <a:p>
            <a:pPr indent="0" marL="0">
              <a:buNone/>
            </a:pPr>
            <a:r>
              <a:rPr lang="en-US" sz="1800" i="1" dirty="0">
                <a:solidFill>
                  <a:srgbClr val="212121"/>
                </a:solidFill>
                <a:latin typeface="Cambria" pitchFamily="34" charset="0"/>
                <a:ea typeface="Cambria" pitchFamily="34" charset="-122"/>
                <a:cs typeface="Cambria" pitchFamily="34" charset="-120"/>
              </a:rPr>
              <a:t>Cost so far: our time, and maybe one tool trial. No build spend.</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22960" y="502920"/>
            <a:ext cx="10058400" cy="640080"/>
          </a:xfrm>
          <a:prstGeom prst="rect">
            <a:avLst/>
          </a:prstGeom>
          <a:noFill/>
          <a:ln/>
        </p:spPr>
        <p:txBody>
          <a:bodyPr wrap="square" rtlCol="0" anchor="ctr"/>
          <a:lstStyle/>
          <a:p>
            <a:pPr indent="0" marL="0">
              <a:buNone/>
            </a:pPr>
            <a:r>
              <a:rPr lang="en-US" sz="3200" b="1" dirty="0">
                <a:solidFill>
                  <a:srgbClr val="212121"/>
                </a:solidFill>
                <a:latin typeface="Cambria" pitchFamily="34" charset="0"/>
                <a:ea typeface="Cambria" pitchFamily="34" charset="-122"/>
                <a:cs typeface="Cambria" pitchFamily="34" charset="-120"/>
              </a:rPr>
              <a:t>What I need from you</a:t>
            </a:r>
            <a:endParaRPr lang="en-US" sz="3200" dirty="0"/>
          </a:p>
        </p:txBody>
      </p:sp>
      <p:sp>
        <p:nvSpPr>
          <p:cNvPr id="3" name="Text 1"/>
          <p:cNvSpPr/>
          <p:nvPr/>
        </p:nvSpPr>
        <p:spPr>
          <a:xfrm>
            <a:off x="822960" y="1554480"/>
            <a:ext cx="457200" cy="548640"/>
          </a:xfrm>
          <a:prstGeom prst="rect">
            <a:avLst/>
          </a:prstGeom>
          <a:noFill/>
          <a:ln/>
        </p:spPr>
        <p:txBody>
          <a:bodyPr wrap="square" rtlCol="0" anchor="ctr"/>
          <a:lstStyle/>
          <a:p>
            <a:pPr indent="0" marL="0">
              <a:buNone/>
            </a:pPr>
            <a:r>
              <a:rPr lang="en-US" sz="2400" b="1" dirty="0">
                <a:solidFill>
                  <a:srgbClr val="9C0B9C"/>
                </a:solidFill>
                <a:latin typeface="Cambria" pitchFamily="34" charset="0"/>
                <a:ea typeface="Cambria" pitchFamily="34" charset="-122"/>
                <a:cs typeface="Cambria" pitchFamily="34" charset="-120"/>
              </a:rPr>
              <a:t>1</a:t>
            </a:r>
            <a:endParaRPr lang="en-US" sz="2400" dirty="0"/>
          </a:p>
        </p:txBody>
      </p:sp>
      <p:sp>
        <p:nvSpPr>
          <p:cNvPr id="4" name="Text 2"/>
          <p:cNvSpPr/>
          <p:nvPr/>
        </p:nvSpPr>
        <p:spPr>
          <a:xfrm>
            <a:off x="1417320" y="1554480"/>
            <a:ext cx="9875520" cy="777240"/>
          </a:xfrm>
          <a:prstGeom prst="rect">
            <a:avLst/>
          </a:prstGeom>
          <a:noFill/>
          <a:ln/>
        </p:spPr>
        <p:txBody>
          <a:bodyPr wrap="square" rtlCol="0" anchor="t"/>
          <a:lstStyle/>
          <a:p>
            <a:pPr indent="0" marL="0">
              <a:buNone/>
            </a:pPr>
            <a:r>
              <a:rPr lang="en-US" sz="1600" dirty="0">
                <a:solidFill>
                  <a:srgbClr val="212121"/>
                </a:solidFill>
                <a:latin typeface="Calibri" pitchFamily="34" charset="0"/>
                <a:ea typeface="Calibri" pitchFamily="34" charset="-122"/>
                <a:cs typeface="Calibri" pitchFamily="34" charset="-120"/>
              </a:rPr>
              <a:t>Is this an internal tool, or something Equals Five productises and sells? Changes every downstream choice.</a:t>
            </a:r>
            <a:endParaRPr lang="en-US" sz="1600" dirty="0"/>
          </a:p>
        </p:txBody>
      </p:sp>
      <p:sp>
        <p:nvSpPr>
          <p:cNvPr id="5" name="Text 3"/>
          <p:cNvSpPr/>
          <p:nvPr/>
        </p:nvSpPr>
        <p:spPr>
          <a:xfrm>
            <a:off x="822960" y="2423160"/>
            <a:ext cx="457200" cy="548640"/>
          </a:xfrm>
          <a:prstGeom prst="rect">
            <a:avLst/>
          </a:prstGeom>
          <a:noFill/>
          <a:ln/>
        </p:spPr>
        <p:txBody>
          <a:bodyPr wrap="square" rtlCol="0" anchor="ctr"/>
          <a:lstStyle/>
          <a:p>
            <a:pPr indent="0" marL="0">
              <a:buNone/>
            </a:pPr>
            <a:r>
              <a:rPr lang="en-US" sz="2400" b="1" dirty="0">
                <a:solidFill>
                  <a:srgbClr val="9C0B9C"/>
                </a:solidFill>
                <a:latin typeface="Cambria" pitchFamily="34" charset="0"/>
                <a:ea typeface="Cambria" pitchFamily="34" charset="-122"/>
                <a:cs typeface="Cambria" pitchFamily="34" charset="-120"/>
              </a:rPr>
              <a:t>2</a:t>
            </a:r>
            <a:endParaRPr lang="en-US" sz="2400" dirty="0"/>
          </a:p>
        </p:txBody>
      </p:sp>
      <p:sp>
        <p:nvSpPr>
          <p:cNvPr id="6" name="Text 4"/>
          <p:cNvSpPr/>
          <p:nvPr/>
        </p:nvSpPr>
        <p:spPr>
          <a:xfrm>
            <a:off x="1417320" y="2423160"/>
            <a:ext cx="9875520" cy="777240"/>
          </a:xfrm>
          <a:prstGeom prst="rect">
            <a:avLst/>
          </a:prstGeom>
          <a:noFill/>
          <a:ln/>
        </p:spPr>
        <p:txBody>
          <a:bodyPr wrap="square" rtlCol="0" anchor="t"/>
          <a:lstStyle/>
          <a:p>
            <a:pPr indent="0" marL="0">
              <a:buNone/>
            </a:pPr>
            <a:r>
              <a:rPr lang="en-US" sz="1600" dirty="0">
                <a:solidFill>
                  <a:srgbClr val="212121"/>
                </a:solidFill>
                <a:latin typeface="Calibri" pitchFamily="34" charset="0"/>
                <a:ea typeface="Calibri" pitchFamily="34" charset="-122"/>
                <a:cs typeface="Calibri" pitchFamily="34" charset="-120"/>
              </a:rPr>
              <a:t>A budget envelope — before any estimate lands, not after.</a:t>
            </a:r>
            <a:endParaRPr lang="en-US" sz="1600" dirty="0"/>
          </a:p>
        </p:txBody>
      </p:sp>
      <p:sp>
        <p:nvSpPr>
          <p:cNvPr id="7" name="Text 5"/>
          <p:cNvSpPr/>
          <p:nvPr/>
        </p:nvSpPr>
        <p:spPr>
          <a:xfrm>
            <a:off x="822960" y="3291840"/>
            <a:ext cx="457200" cy="548640"/>
          </a:xfrm>
          <a:prstGeom prst="rect">
            <a:avLst/>
          </a:prstGeom>
          <a:noFill/>
          <a:ln/>
        </p:spPr>
        <p:txBody>
          <a:bodyPr wrap="square" rtlCol="0" anchor="ctr"/>
          <a:lstStyle/>
          <a:p>
            <a:pPr indent="0" marL="0">
              <a:buNone/>
            </a:pPr>
            <a:r>
              <a:rPr lang="en-US" sz="2400" b="1" dirty="0">
                <a:solidFill>
                  <a:srgbClr val="9C0B9C"/>
                </a:solidFill>
                <a:latin typeface="Cambria" pitchFamily="34" charset="0"/>
                <a:ea typeface="Cambria" pitchFamily="34" charset="-122"/>
                <a:cs typeface="Cambria" pitchFamily="34" charset="-120"/>
              </a:rPr>
              <a:t>3</a:t>
            </a:r>
            <a:endParaRPr lang="en-US" sz="2400" dirty="0"/>
          </a:p>
        </p:txBody>
      </p:sp>
      <p:sp>
        <p:nvSpPr>
          <p:cNvPr id="8" name="Text 6"/>
          <p:cNvSpPr/>
          <p:nvPr/>
        </p:nvSpPr>
        <p:spPr>
          <a:xfrm>
            <a:off x="1417320" y="3291840"/>
            <a:ext cx="9875520" cy="777240"/>
          </a:xfrm>
          <a:prstGeom prst="rect">
            <a:avLst/>
          </a:prstGeom>
          <a:noFill/>
          <a:ln/>
        </p:spPr>
        <p:txBody>
          <a:bodyPr wrap="square" rtlCol="0" anchor="t"/>
          <a:lstStyle/>
          <a:p>
            <a:pPr indent="0" marL="0">
              <a:buNone/>
            </a:pPr>
            <a:r>
              <a:rPr lang="en-US" sz="1600" dirty="0">
                <a:solidFill>
                  <a:srgbClr val="212121"/>
                </a:solidFill>
                <a:latin typeface="Calibri" pitchFamily="34" charset="0"/>
                <a:ea typeface="Calibri" pitchFamily="34" charset="-122"/>
                <a:cs typeface="Calibri" pitchFamily="34" charset="-120"/>
              </a:rPr>
              <a:t>Three numbers: candidates a year, live principals, invoices a month.</a:t>
            </a:r>
            <a:endParaRPr lang="en-US" sz="1600" dirty="0"/>
          </a:p>
        </p:txBody>
      </p:sp>
      <p:sp>
        <p:nvSpPr>
          <p:cNvPr id="9" name="Text 7"/>
          <p:cNvSpPr/>
          <p:nvPr/>
        </p:nvSpPr>
        <p:spPr>
          <a:xfrm>
            <a:off x="822960" y="4160520"/>
            <a:ext cx="457200" cy="548640"/>
          </a:xfrm>
          <a:prstGeom prst="rect">
            <a:avLst/>
          </a:prstGeom>
          <a:noFill/>
          <a:ln/>
        </p:spPr>
        <p:txBody>
          <a:bodyPr wrap="square" rtlCol="0" anchor="ctr"/>
          <a:lstStyle/>
          <a:p>
            <a:pPr indent="0" marL="0">
              <a:buNone/>
            </a:pPr>
            <a:r>
              <a:rPr lang="en-US" sz="2400" b="1" dirty="0">
                <a:solidFill>
                  <a:srgbClr val="9C0B9C"/>
                </a:solidFill>
                <a:latin typeface="Cambria" pitchFamily="34" charset="0"/>
                <a:ea typeface="Cambria" pitchFamily="34" charset="-122"/>
                <a:cs typeface="Cambria" pitchFamily="34" charset="-120"/>
              </a:rPr>
              <a:t>4</a:t>
            </a:r>
            <a:endParaRPr lang="en-US" sz="2400" dirty="0"/>
          </a:p>
        </p:txBody>
      </p:sp>
      <p:sp>
        <p:nvSpPr>
          <p:cNvPr id="10" name="Text 8"/>
          <p:cNvSpPr/>
          <p:nvPr/>
        </p:nvSpPr>
        <p:spPr>
          <a:xfrm>
            <a:off x="1417320" y="4160520"/>
            <a:ext cx="9875520" cy="777240"/>
          </a:xfrm>
          <a:prstGeom prst="rect">
            <a:avLst/>
          </a:prstGeom>
          <a:noFill/>
          <a:ln/>
        </p:spPr>
        <p:txBody>
          <a:bodyPr wrap="square" rtlCol="0" anchor="t"/>
          <a:lstStyle/>
          <a:p>
            <a:pPr indent="0" marL="0">
              <a:buNone/>
            </a:pPr>
            <a:r>
              <a:rPr lang="en-US" sz="1600" dirty="0">
                <a:solidFill>
                  <a:srgbClr val="212121"/>
                </a:solidFill>
                <a:latin typeface="Calibri" pitchFamily="34" charset="0"/>
                <a:ea typeface="Calibri" pitchFamily="34" charset="-122"/>
                <a:cs typeface="Calibri" pitchFamily="34" charset="-120"/>
              </a:rPr>
              <a:t>Where the person data lives today, and who'll own keeping it clean.</a:t>
            </a:r>
            <a:endParaRPr lang="en-US" sz="1600" dirty="0"/>
          </a:p>
        </p:txBody>
      </p:sp>
      <p:sp>
        <p:nvSpPr>
          <p:cNvPr id="11" name="Text 9"/>
          <p:cNvSpPr/>
          <p:nvPr/>
        </p:nvSpPr>
        <p:spPr>
          <a:xfrm>
            <a:off x="822960" y="5029200"/>
            <a:ext cx="457200" cy="548640"/>
          </a:xfrm>
          <a:prstGeom prst="rect">
            <a:avLst/>
          </a:prstGeom>
          <a:noFill/>
          <a:ln/>
        </p:spPr>
        <p:txBody>
          <a:bodyPr wrap="square" rtlCol="0" anchor="ctr"/>
          <a:lstStyle/>
          <a:p>
            <a:pPr indent="0" marL="0">
              <a:buNone/>
            </a:pPr>
            <a:r>
              <a:rPr lang="en-US" sz="2400" b="1" dirty="0">
                <a:solidFill>
                  <a:srgbClr val="9C0B9C"/>
                </a:solidFill>
                <a:latin typeface="Cambria" pitchFamily="34" charset="0"/>
                <a:ea typeface="Cambria" pitchFamily="34" charset="-122"/>
                <a:cs typeface="Cambria" pitchFamily="34" charset="-120"/>
              </a:rPr>
              <a:t>5</a:t>
            </a:r>
            <a:endParaRPr lang="en-US" sz="2400" dirty="0"/>
          </a:p>
        </p:txBody>
      </p:sp>
      <p:sp>
        <p:nvSpPr>
          <p:cNvPr id="12" name="Text 10"/>
          <p:cNvSpPr/>
          <p:nvPr/>
        </p:nvSpPr>
        <p:spPr>
          <a:xfrm>
            <a:off x="1417320" y="5029200"/>
            <a:ext cx="9875520" cy="777240"/>
          </a:xfrm>
          <a:prstGeom prst="rect">
            <a:avLst/>
          </a:prstGeom>
          <a:noFill/>
          <a:ln/>
        </p:spPr>
        <p:txBody>
          <a:bodyPr wrap="square" rtlCol="0" anchor="t"/>
          <a:lstStyle/>
          <a:p>
            <a:pPr indent="0" marL="0">
              <a:buNone/>
            </a:pPr>
            <a:r>
              <a:rPr lang="en-US" sz="1600" dirty="0">
                <a:solidFill>
                  <a:srgbClr val="212121"/>
                </a:solidFill>
                <a:latin typeface="Calibri" pitchFamily="34" charset="0"/>
                <a:ea typeface="Calibri" pitchFamily="34" charset="-122"/>
                <a:cs typeface="Calibri" pitchFamily="34" charset="-120"/>
              </a:rPr>
              <a:t>Thirty minutes with Tim — architecture ground rules before anyone prices anything.</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36454F"/>
        </a:solidFill>
      </p:bgPr>
    </p:bg>
    <p:spTree>
      <p:nvGrpSpPr>
        <p:cNvPr id="1" name=""/>
        <p:cNvGrpSpPr/>
        <p:nvPr/>
      </p:nvGrpSpPr>
      <p:grpSpPr>
        <a:xfrm>
          <a:off x="0" y="0"/>
          <a:ext cx="0" cy="0"/>
          <a:chOff x="0" y="0"/>
          <a:chExt cx="0" cy="0"/>
        </a:xfrm>
      </p:grpSpPr>
      <p:sp>
        <p:nvSpPr>
          <p:cNvPr id="2" name="Text 0"/>
          <p:cNvSpPr/>
          <p:nvPr/>
        </p:nvSpPr>
        <p:spPr>
          <a:xfrm>
            <a:off x="822960" y="1920240"/>
            <a:ext cx="10058400" cy="640080"/>
          </a:xfrm>
          <a:prstGeom prst="rect">
            <a:avLst/>
          </a:prstGeom>
          <a:noFill/>
          <a:ln/>
        </p:spPr>
        <p:txBody>
          <a:bodyPr wrap="square"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My role</a:t>
            </a:r>
            <a:endParaRPr lang="en-US" sz="3200" dirty="0"/>
          </a:p>
        </p:txBody>
      </p:sp>
      <p:sp>
        <p:nvSpPr>
          <p:cNvPr id="3" name="Text 1"/>
          <p:cNvSpPr/>
          <p:nvPr/>
        </p:nvSpPr>
        <p:spPr>
          <a:xfrm>
            <a:off x="822960" y="2743200"/>
            <a:ext cx="10332720" cy="1097280"/>
          </a:xfrm>
          <a:prstGeom prst="rect">
            <a:avLst/>
          </a:prstGeom>
          <a:noFill/>
          <a:ln/>
        </p:spPr>
        <p:txBody>
          <a:bodyPr wrap="square" rtlCol="0" anchor="ctr"/>
          <a:lstStyle/>
          <a:p>
            <a:pPr indent="0" marL="0">
              <a:buNone/>
            </a:pPr>
            <a:r>
              <a:rPr lang="en-US" sz="2000" dirty="0">
                <a:solidFill>
                  <a:srgbClr val="F2F2F2"/>
                </a:solidFill>
                <a:latin typeface="Calibri" pitchFamily="34" charset="0"/>
                <a:ea typeface="Calibri" pitchFamily="34" charset="-122"/>
                <a:cs typeface="Calibri" pitchFamily="34" charset="-120"/>
              </a:rPr>
              <a:t>Solution design and oversight: I own the operating model, the gates and the buy/build calls; Tim and Josh own the build; you own the decisions.</a:t>
            </a:r>
            <a:endParaRPr lang="en-US" sz="2000" dirty="0"/>
          </a:p>
        </p:txBody>
      </p:sp>
      <p:sp>
        <p:nvSpPr>
          <p:cNvPr id="4" name="Text 2"/>
          <p:cNvSpPr/>
          <p:nvPr/>
        </p:nvSpPr>
        <p:spPr>
          <a:xfrm>
            <a:off x="822960" y="4206240"/>
            <a:ext cx="10332720" cy="822960"/>
          </a:xfrm>
          <a:prstGeom prst="rect">
            <a:avLst/>
          </a:prstGeom>
          <a:noFill/>
          <a:ln/>
        </p:spPr>
        <p:txBody>
          <a:bodyPr wrap="square" rtlCol="0" anchor="ctr"/>
          <a:lstStyle/>
          <a:p>
            <a:pPr indent="0" marL="0">
              <a:buNone/>
            </a:pPr>
            <a:r>
              <a:rPr lang="en-US" sz="1600" i="1" dirty="0">
                <a:solidFill>
                  <a:srgbClr val="CFD6DC"/>
                </a:solidFill>
                <a:latin typeface="Calibri" pitchFamily="34" charset="0"/>
                <a:ea typeface="Calibri" pitchFamily="34" charset="-122"/>
                <a:cs typeface="Calibri" pitchFamily="34" charset="-120"/>
              </a:rPr>
              <a:t>If you're happy with the shape, I'll have the scope questions answered this week and the record built by mid-August.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2026-08-05T03:45:24Z</dcterms:created>
  <dcterms:modified xsi:type="dcterms:W3CDTF">2026-08-05T03:45:24Z</dcterms:modified>
</cp:coreProperties>
</file>